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57" r:id="rId9"/>
    <p:sldId id="264" r:id="rId10"/>
    <p:sldId id="265" r:id="rId11"/>
    <p:sldId id="266" r:id="rId12"/>
    <p:sldId id="267" r:id="rId13"/>
    <p:sldId id="268" r:id="rId14"/>
    <p:sldId id="280" r:id="rId15"/>
    <p:sldId id="270" r:id="rId16"/>
    <p:sldId id="271" r:id="rId17"/>
    <p:sldId id="272" r:id="rId18"/>
    <p:sldId id="269" r:id="rId19"/>
    <p:sldId id="273" r:id="rId20"/>
    <p:sldId id="274" r:id="rId21"/>
    <p:sldId id="275" r:id="rId22"/>
    <p:sldId id="276" r:id="rId23"/>
    <p:sldId id="277" r:id="rId24"/>
    <p:sldId id="278" r:id="rId25"/>
    <p:sldId id="281" r:id="rId26"/>
    <p:sldId id="283" r:id="rId27"/>
    <p:sldId id="282" r:id="rId28"/>
    <p:sldId id="284" r:id="rId29"/>
    <p:sldId id="285" r:id="rId30"/>
    <p:sldId id="279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/>
    <p:restoredTop sz="94637"/>
  </p:normalViewPr>
  <p:slideViewPr>
    <p:cSldViewPr snapToGrid="0" snapToObjects="1">
      <p:cViewPr varScale="1">
        <p:scale>
          <a:sx n="148" d="100"/>
          <a:sy n="148" d="100"/>
        </p:scale>
        <p:origin x="184" y="2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tinsleypreston:Desktop:2015%20Inudstry%20Survey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tinsleypreston:Desktop:2015%20Inudstry%20Survey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tinsleypreston:Desktop:2015%20Inudstry%20Survey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tinsleypreston:Desktop:2015%20Inudstry%20Survey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tinsleypreston:Desktop:2015%20Inudstry%20Survey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tinsleypreston:Desktop:2015%20Inudstry%20Survey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tinsleypreston:Library:Application%20Support:Microsoft:Office:Office%202011%20AutoRecovery:2015%20Inudstry%20Survey%20(version%201).xlsb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tinsleypreston:Library:Application%20Support:Microsoft:Office:Office%202011%20AutoRecovery:2015%20Inudstry%20Survey%20(version%201).xlsb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tinsleypreston:Desktop:Fig3_expenses_previous%20year_trends_2015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tinsleypreston:Desktop:2015%20Inudstry%20Survey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tinsleypreston:Desktop:2014%20Inudstry%20Survey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tinsleypreston:Desktop:2015%20Inudstry%20Survey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tinsleypreston:Desktop:Fig1_occupancy_previous%20year_trends_2015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tinsleypreston:Desktop:2015%20Inudstry%20Survey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tinsleypreston:Desktop:Gross%20Profits_2015%20to%202011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tinsleypreston:Desktop:2015%20Inudstry%20Survey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tinsleypreston:Desktop:2015%20Inudstry%20Survey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Sheet1!$B$35:$M$35</c:f>
              <c:strCache>
                <c:ptCount val="12"/>
                <c:pt idx="0">
                  <c:v>Municipality</c:v>
                </c:pt>
                <c:pt idx="1">
                  <c:v>County</c:v>
                </c:pt>
                <c:pt idx="2">
                  <c:v>State</c:v>
                </c:pt>
                <c:pt idx="3">
                  <c:v>Harbor/Port District</c:v>
                </c:pt>
                <c:pt idx="4">
                  <c:v>State/National park Concessionaire</c:v>
                </c:pt>
                <c:pt idx="5">
                  <c:v>Private ownership/multiple partners</c:v>
                </c:pt>
                <c:pt idx="6">
                  <c:v>Privatate ownership/not family owners</c:v>
                </c:pt>
                <c:pt idx="7">
                  <c:v>Family owned</c:v>
                </c:pt>
                <c:pt idx="8">
                  <c:v>Corporation/management firm</c:v>
                </c:pt>
                <c:pt idx="9">
                  <c:v>Condominium facility</c:v>
                </c:pt>
                <c:pt idx="10">
                  <c:v>MiltaryBase</c:v>
                </c:pt>
                <c:pt idx="11">
                  <c:v>Yacht Club</c:v>
                </c:pt>
              </c:strCache>
            </c:strRef>
          </c:cat>
          <c:val>
            <c:numRef>
              <c:f>Sheet1!$B$36:$M$36</c:f>
              <c:numCache>
                <c:formatCode>0%</c:formatCode>
                <c:ptCount val="12"/>
                <c:pt idx="0">
                  <c:v>0.11</c:v>
                </c:pt>
                <c:pt idx="1">
                  <c:v>0.04</c:v>
                </c:pt>
                <c:pt idx="2" formatCode="0.0%">
                  <c:v>0.014</c:v>
                </c:pt>
                <c:pt idx="3" formatCode="0.0%">
                  <c:v>0.005</c:v>
                </c:pt>
                <c:pt idx="4">
                  <c:v>0.01</c:v>
                </c:pt>
                <c:pt idx="5">
                  <c:v>0.16</c:v>
                </c:pt>
                <c:pt idx="6">
                  <c:v>0.16</c:v>
                </c:pt>
                <c:pt idx="7" formatCode="0.0%">
                  <c:v>0.341</c:v>
                </c:pt>
                <c:pt idx="8">
                  <c:v>0.06</c:v>
                </c:pt>
                <c:pt idx="9">
                  <c:v>0.05</c:v>
                </c:pt>
                <c:pt idx="10">
                  <c:v>0.01</c:v>
                </c:pt>
                <c:pt idx="11">
                  <c:v>0.04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stacked"/>
        <c:varyColors val="0"/>
        <c:ser>
          <c:idx val="0"/>
          <c:order val="0"/>
          <c:tx>
            <c:strRef>
              <c:f>Sheet1!$A$141</c:f>
              <c:strCache>
                <c:ptCount val="1"/>
                <c:pt idx="0">
                  <c:v>Increase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Sheet1!$B$140:$E$140</c:f>
              <c:strCache>
                <c:ptCount val="4"/>
                <c:pt idx="0">
                  <c:v>Northwest</c:v>
                </c:pt>
                <c:pt idx="1">
                  <c:v>South</c:v>
                </c:pt>
                <c:pt idx="2">
                  <c:v>Midwest</c:v>
                </c:pt>
                <c:pt idx="3">
                  <c:v>West</c:v>
                </c:pt>
              </c:strCache>
            </c:strRef>
          </c:cat>
          <c:val>
            <c:numRef>
              <c:f>Sheet1!$B$141:$E$141</c:f>
              <c:numCache>
                <c:formatCode>0.0%</c:formatCode>
                <c:ptCount val="4"/>
                <c:pt idx="0" formatCode="0%">
                  <c:v>0.54</c:v>
                </c:pt>
                <c:pt idx="1">
                  <c:v>0.617</c:v>
                </c:pt>
                <c:pt idx="2">
                  <c:v>0.542</c:v>
                </c:pt>
                <c:pt idx="3">
                  <c:v>0.652</c:v>
                </c:pt>
              </c:numCache>
            </c:numRef>
          </c:val>
        </c:ser>
        <c:ser>
          <c:idx val="1"/>
          <c:order val="1"/>
          <c:tx>
            <c:strRef>
              <c:f>Sheet1!$A$142</c:f>
              <c:strCache>
                <c:ptCount val="1"/>
                <c:pt idx="0">
                  <c:v>Decrease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Sheet1!$B$140:$E$140</c:f>
              <c:strCache>
                <c:ptCount val="4"/>
                <c:pt idx="0">
                  <c:v>Northwest</c:v>
                </c:pt>
                <c:pt idx="1">
                  <c:v>South</c:v>
                </c:pt>
                <c:pt idx="2">
                  <c:v>Midwest</c:v>
                </c:pt>
                <c:pt idx="3">
                  <c:v>West</c:v>
                </c:pt>
              </c:strCache>
            </c:strRef>
          </c:cat>
          <c:val>
            <c:numRef>
              <c:f>Sheet1!$B$142:$E$142</c:f>
              <c:numCache>
                <c:formatCode>0.0%</c:formatCode>
                <c:ptCount val="4"/>
                <c:pt idx="0" formatCode="0%">
                  <c:v>0.09</c:v>
                </c:pt>
                <c:pt idx="1">
                  <c:v>0.128</c:v>
                </c:pt>
                <c:pt idx="2">
                  <c:v>0.125</c:v>
                </c:pt>
                <c:pt idx="3">
                  <c:v>0.044</c:v>
                </c:pt>
              </c:numCache>
            </c:numRef>
          </c:val>
        </c:ser>
        <c:ser>
          <c:idx val="2"/>
          <c:order val="2"/>
          <c:tx>
            <c:strRef>
              <c:f>Sheet1!$A$143</c:f>
              <c:strCache>
                <c:ptCount val="1"/>
                <c:pt idx="0">
                  <c:v>Stay the Same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Sheet1!$B$140:$E$140</c:f>
              <c:strCache>
                <c:ptCount val="4"/>
                <c:pt idx="0">
                  <c:v>Northwest</c:v>
                </c:pt>
                <c:pt idx="1">
                  <c:v>South</c:v>
                </c:pt>
                <c:pt idx="2">
                  <c:v>Midwest</c:v>
                </c:pt>
                <c:pt idx="3">
                  <c:v>West</c:v>
                </c:pt>
              </c:strCache>
            </c:strRef>
          </c:cat>
          <c:val>
            <c:numRef>
              <c:f>Sheet1!$B$143:$E$143</c:f>
              <c:numCache>
                <c:formatCode>0.0%</c:formatCode>
                <c:ptCount val="4"/>
                <c:pt idx="0" formatCode="0%">
                  <c:v>0.37</c:v>
                </c:pt>
                <c:pt idx="1">
                  <c:v>0.255</c:v>
                </c:pt>
                <c:pt idx="2">
                  <c:v>0.333</c:v>
                </c:pt>
                <c:pt idx="3">
                  <c:v>0.304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-2110016096"/>
        <c:axId val="-2110013568"/>
        <c:axId val="0"/>
      </c:bar3DChart>
      <c:catAx>
        <c:axId val="-211001609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-2110013568"/>
        <c:crosses val="autoZero"/>
        <c:auto val="1"/>
        <c:lblAlgn val="ctr"/>
        <c:lblOffset val="100"/>
        <c:noMultiLvlLbl val="0"/>
      </c:catAx>
      <c:valAx>
        <c:axId val="-2110013568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-211001609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stacked"/>
        <c:varyColors val="0"/>
        <c:ser>
          <c:idx val="0"/>
          <c:order val="0"/>
          <c:tx>
            <c:strRef>
              <c:f>Sheet1!$P$141</c:f>
              <c:strCache>
                <c:ptCount val="1"/>
                <c:pt idx="0">
                  <c:v>Increase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Sheet1!$Q$140:$T$140</c:f>
              <c:strCache>
                <c:ptCount val="4"/>
                <c:pt idx="0">
                  <c:v>Northwest</c:v>
                </c:pt>
                <c:pt idx="1">
                  <c:v>South</c:v>
                </c:pt>
                <c:pt idx="2">
                  <c:v>Midwest</c:v>
                </c:pt>
                <c:pt idx="3">
                  <c:v>West</c:v>
                </c:pt>
              </c:strCache>
            </c:strRef>
          </c:cat>
          <c:val>
            <c:numRef>
              <c:f>Sheet1!$Q$141:$T$141</c:f>
              <c:numCache>
                <c:formatCode>0.0%</c:formatCode>
                <c:ptCount val="4"/>
                <c:pt idx="0" formatCode="0%">
                  <c:v>0.52</c:v>
                </c:pt>
                <c:pt idx="1">
                  <c:v>0.513</c:v>
                </c:pt>
                <c:pt idx="2" formatCode="0%">
                  <c:v>0.63</c:v>
                </c:pt>
                <c:pt idx="3" formatCode="0%">
                  <c:v>0.31</c:v>
                </c:pt>
              </c:numCache>
            </c:numRef>
          </c:val>
        </c:ser>
        <c:ser>
          <c:idx val="1"/>
          <c:order val="1"/>
          <c:tx>
            <c:strRef>
              <c:f>Sheet1!$P$142</c:f>
              <c:strCache>
                <c:ptCount val="1"/>
                <c:pt idx="0">
                  <c:v>Decrease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Sheet1!$Q$140:$T$140</c:f>
              <c:strCache>
                <c:ptCount val="4"/>
                <c:pt idx="0">
                  <c:v>Northwest</c:v>
                </c:pt>
                <c:pt idx="1">
                  <c:v>South</c:v>
                </c:pt>
                <c:pt idx="2">
                  <c:v>Midwest</c:v>
                </c:pt>
                <c:pt idx="3">
                  <c:v>West</c:v>
                </c:pt>
              </c:strCache>
            </c:strRef>
          </c:cat>
          <c:val>
            <c:numRef>
              <c:f>Sheet1!$Q$142:$T$142</c:f>
              <c:numCache>
                <c:formatCode>0.0%</c:formatCode>
                <c:ptCount val="4"/>
                <c:pt idx="0" formatCode="0%">
                  <c:v>0.26</c:v>
                </c:pt>
                <c:pt idx="1">
                  <c:v>0.333</c:v>
                </c:pt>
                <c:pt idx="2" formatCode="0%">
                  <c:v>0.16</c:v>
                </c:pt>
                <c:pt idx="3" formatCode="0%">
                  <c:v>0.15</c:v>
                </c:pt>
              </c:numCache>
            </c:numRef>
          </c:val>
        </c:ser>
        <c:ser>
          <c:idx val="2"/>
          <c:order val="2"/>
          <c:tx>
            <c:strRef>
              <c:f>Sheet1!$P$143</c:f>
              <c:strCache>
                <c:ptCount val="1"/>
                <c:pt idx="0">
                  <c:v>Stay the Same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Sheet1!$Q$140:$T$140</c:f>
              <c:strCache>
                <c:ptCount val="4"/>
                <c:pt idx="0">
                  <c:v>Northwest</c:v>
                </c:pt>
                <c:pt idx="1">
                  <c:v>South</c:v>
                </c:pt>
                <c:pt idx="2">
                  <c:v>Midwest</c:v>
                </c:pt>
                <c:pt idx="3">
                  <c:v>West</c:v>
                </c:pt>
              </c:strCache>
            </c:strRef>
          </c:cat>
          <c:val>
            <c:numRef>
              <c:f>Sheet1!$Q$143:$T$143</c:f>
              <c:numCache>
                <c:formatCode>0.0%</c:formatCode>
                <c:ptCount val="4"/>
                <c:pt idx="0" formatCode="0%">
                  <c:v>0.22</c:v>
                </c:pt>
                <c:pt idx="1">
                  <c:v>0.154</c:v>
                </c:pt>
                <c:pt idx="2" formatCode="0%">
                  <c:v>0.21</c:v>
                </c:pt>
                <c:pt idx="3" formatCode="0%">
                  <c:v>0.54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-2111408736"/>
        <c:axId val="-2111406208"/>
        <c:axId val="0"/>
      </c:bar3DChart>
      <c:catAx>
        <c:axId val="-211140873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-2111406208"/>
        <c:crosses val="autoZero"/>
        <c:auto val="1"/>
        <c:lblAlgn val="ctr"/>
        <c:lblOffset val="100"/>
        <c:noMultiLvlLbl val="0"/>
      </c:catAx>
      <c:valAx>
        <c:axId val="-2111406208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-211140873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stacked"/>
        <c:varyColors val="0"/>
        <c:ser>
          <c:idx val="0"/>
          <c:order val="0"/>
          <c:tx>
            <c:strRef>
              <c:f>Sheet1!$AE$141</c:f>
              <c:strCache>
                <c:ptCount val="1"/>
                <c:pt idx="0">
                  <c:v>Increase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Sheet1!$AF$140:$AI$140</c:f>
              <c:strCache>
                <c:ptCount val="4"/>
                <c:pt idx="0">
                  <c:v>Northwest</c:v>
                </c:pt>
                <c:pt idx="1">
                  <c:v>South</c:v>
                </c:pt>
                <c:pt idx="2">
                  <c:v>Midwest</c:v>
                </c:pt>
                <c:pt idx="3">
                  <c:v>West</c:v>
                </c:pt>
              </c:strCache>
            </c:strRef>
          </c:cat>
          <c:val>
            <c:numRef>
              <c:f>Sheet1!$AF$141:$AI$141</c:f>
              <c:numCache>
                <c:formatCode>0%</c:formatCode>
                <c:ptCount val="4"/>
                <c:pt idx="0" formatCode="0.0%">
                  <c:v>0.346</c:v>
                </c:pt>
                <c:pt idx="1">
                  <c:v>0.5</c:v>
                </c:pt>
                <c:pt idx="2" formatCode="0.0%">
                  <c:v>0.706</c:v>
                </c:pt>
                <c:pt idx="3">
                  <c:v>0.62</c:v>
                </c:pt>
              </c:numCache>
            </c:numRef>
          </c:val>
        </c:ser>
        <c:ser>
          <c:idx val="1"/>
          <c:order val="1"/>
          <c:tx>
            <c:strRef>
              <c:f>Sheet1!$AE$142</c:f>
              <c:strCache>
                <c:ptCount val="1"/>
                <c:pt idx="0">
                  <c:v>Decrease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Sheet1!$AF$140:$AI$140</c:f>
              <c:strCache>
                <c:ptCount val="4"/>
                <c:pt idx="0">
                  <c:v>Northwest</c:v>
                </c:pt>
                <c:pt idx="1">
                  <c:v>South</c:v>
                </c:pt>
                <c:pt idx="2">
                  <c:v>Midwest</c:v>
                </c:pt>
                <c:pt idx="3">
                  <c:v>West</c:v>
                </c:pt>
              </c:strCache>
            </c:strRef>
          </c:cat>
          <c:val>
            <c:numRef>
              <c:f>Sheet1!$AF$142:$AI$142</c:f>
              <c:numCache>
                <c:formatCode>0%</c:formatCode>
                <c:ptCount val="4"/>
                <c:pt idx="0" formatCode="0.0%">
                  <c:v>0.077</c:v>
                </c:pt>
                <c:pt idx="1">
                  <c:v>0.21</c:v>
                </c:pt>
                <c:pt idx="2" formatCode="0.0%">
                  <c:v>0.118</c:v>
                </c:pt>
              </c:numCache>
            </c:numRef>
          </c:val>
        </c:ser>
        <c:ser>
          <c:idx val="2"/>
          <c:order val="2"/>
          <c:tx>
            <c:strRef>
              <c:f>Sheet1!$AE$143</c:f>
              <c:strCache>
                <c:ptCount val="1"/>
                <c:pt idx="0">
                  <c:v>Stay the Same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Sheet1!$AF$140:$AI$140</c:f>
              <c:strCache>
                <c:ptCount val="4"/>
                <c:pt idx="0">
                  <c:v>Northwest</c:v>
                </c:pt>
                <c:pt idx="1">
                  <c:v>South</c:v>
                </c:pt>
                <c:pt idx="2">
                  <c:v>Midwest</c:v>
                </c:pt>
                <c:pt idx="3">
                  <c:v>West</c:v>
                </c:pt>
              </c:strCache>
            </c:strRef>
          </c:cat>
          <c:val>
            <c:numRef>
              <c:f>Sheet1!$AF$143:$AI$143</c:f>
              <c:numCache>
                <c:formatCode>0%</c:formatCode>
                <c:ptCount val="4"/>
                <c:pt idx="0" formatCode="0.0%">
                  <c:v>0.577</c:v>
                </c:pt>
                <c:pt idx="1">
                  <c:v>0.29</c:v>
                </c:pt>
                <c:pt idx="2" formatCode="0.0%">
                  <c:v>0.176</c:v>
                </c:pt>
                <c:pt idx="3">
                  <c:v>0.38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-2111336960"/>
        <c:axId val="-2111334464"/>
        <c:axId val="0"/>
      </c:bar3DChart>
      <c:catAx>
        <c:axId val="-211133696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-2111334464"/>
        <c:crosses val="autoZero"/>
        <c:auto val="1"/>
        <c:lblAlgn val="ctr"/>
        <c:lblOffset val="100"/>
        <c:noMultiLvlLbl val="0"/>
      </c:catAx>
      <c:valAx>
        <c:axId val="-2111334464"/>
        <c:scaling>
          <c:orientation val="minMax"/>
        </c:scaling>
        <c:delete val="1"/>
        <c:axPos val="b"/>
        <c:numFmt formatCode="0.0%" sourceLinked="1"/>
        <c:majorTickMark val="out"/>
        <c:minorTickMark val="none"/>
        <c:tickLblPos val="nextTo"/>
        <c:crossAx val="-2111336960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stacked"/>
        <c:varyColors val="0"/>
        <c:ser>
          <c:idx val="0"/>
          <c:order val="0"/>
          <c:tx>
            <c:strRef>
              <c:f>Sheet1!$K$141</c:f>
              <c:strCache>
                <c:ptCount val="1"/>
                <c:pt idx="0">
                  <c:v>Increase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Sheet1!$L$140:$O$140</c:f>
              <c:strCache>
                <c:ptCount val="4"/>
                <c:pt idx="0">
                  <c:v>Northwest</c:v>
                </c:pt>
                <c:pt idx="1">
                  <c:v>South</c:v>
                </c:pt>
                <c:pt idx="2">
                  <c:v>Midwest</c:v>
                </c:pt>
                <c:pt idx="3">
                  <c:v>West</c:v>
                </c:pt>
              </c:strCache>
            </c:strRef>
          </c:cat>
          <c:val>
            <c:numRef>
              <c:f>Sheet1!$L$141:$O$141</c:f>
              <c:numCache>
                <c:formatCode>0.0%</c:formatCode>
                <c:ptCount val="4"/>
                <c:pt idx="0" formatCode="0%">
                  <c:v>0.48</c:v>
                </c:pt>
                <c:pt idx="1">
                  <c:v>0.454</c:v>
                </c:pt>
                <c:pt idx="2" formatCode="0%">
                  <c:v>0.61</c:v>
                </c:pt>
                <c:pt idx="3" formatCode="0%">
                  <c:v>0.43</c:v>
                </c:pt>
              </c:numCache>
            </c:numRef>
          </c:val>
        </c:ser>
        <c:ser>
          <c:idx val="1"/>
          <c:order val="1"/>
          <c:tx>
            <c:strRef>
              <c:f>Sheet1!$K$142</c:f>
              <c:strCache>
                <c:ptCount val="1"/>
                <c:pt idx="0">
                  <c:v>Decrease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Sheet1!$L$140:$O$140</c:f>
              <c:strCache>
                <c:ptCount val="4"/>
                <c:pt idx="0">
                  <c:v>Northwest</c:v>
                </c:pt>
                <c:pt idx="1">
                  <c:v>South</c:v>
                </c:pt>
                <c:pt idx="2">
                  <c:v>Midwest</c:v>
                </c:pt>
                <c:pt idx="3">
                  <c:v>West</c:v>
                </c:pt>
              </c:strCache>
            </c:strRef>
          </c:cat>
          <c:val>
            <c:numRef>
              <c:f>Sheet1!$L$142:$O$142</c:f>
              <c:numCache>
                <c:formatCode>0.0%</c:formatCode>
                <c:ptCount val="4"/>
                <c:pt idx="0" formatCode="0%">
                  <c:v>0.15</c:v>
                </c:pt>
                <c:pt idx="1">
                  <c:v>0.152</c:v>
                </c:pt>
                <c:pt idx="2" formatCode="0%">
                  <c:v>0.06</c:v>
                </c:pt>
              </c:numCache>
            </c:numRef>
          </c:val>
        </c:ser>
        <c:ser>
          <c:idx val="2"/>
          <c:order val="2"/>
          <c:tx>
            <c:strRef>
              <c:f>Sheet1!$K$143</c:f>
              <c:strCache>
                <c:ptCount val="1"/>
                <c:pt idx="0">
                  <c:v>Stay the Same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Sheet1!$L$140:$O$140</c:f>
              <c:strCache>
                <c:ptCount val="4"/>
                <c:pt idx="0">
                  <c:v>Northwest</c:v>
                </c:pt>
                <c:pt idx="1">
                  <c:v>South</c:v>
                </c:pt>
                <c:pt idx="2">
                  <c:v>Midwest</c:v>
                </c:pt>
                <c:pt idx="3">
                  <c:v>West</c:v>
                </c:pt>
              </c:strCache>
            </c:strRef>
          </c:cat>
          <c:val>
            <c:numRef>
              <c:f>Sheet1!$L$143:$O$143</c:f>
              <c:numCache>
                <c:formatCode>0.0%</c:formatCode>
                <c:ptCount val="4"/>
                <c:pt idx="0" formatCode="0%">
                  <c:v>0.37</c:v>
                </c:pt>
                <c:pt idx="1">
                  <c:v>0.394</c:v>
                </c:pt>
                <c:pt idx="2" formatCode="0%">
                  <c:v>0.33</c:v>
                </c:pt>
                <c:pt idx="3" formatCode="0%">
                  <c:v>0.57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-2109953120"/>
        <c:axId val="-2109950592"/>
        <c:axId val="0"/>
      </c:bar3DChart>
      <c:catAx>
        <c:axId val="-210995312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-2109950592"/>
        <c:crosses val="autoZero"/>
        <c:auto val="1"/>
        <c:lblAlgn val="ctr"/>
        <c:lblOffset val="100"/>
        <c:noMultiLvlLbl val="0"/>
      </c:catAx>
      <c:valAx>
        <c:axId val="-2109950592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-2109953120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stacked"/>
        <c:varyColors val="0"/>
        <c:ser>
          <c:idx val="0"/>
          <c:order val="0"/>
          <c:tx>
            <c:strRef>
              <c:f>Sheet1!$Z$141</c:f>
              <c:strCache>
                <c:ptCount val="1"/>
                <c:pt idx="0">
                  <c:v>Increase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Sheet1!$AA$140:$AD$140</c:f>
              <c:strCache>
                <c:ptCount val="4"/>
                <c:pt idx="0">
                  <c:v>Northwest</c:v>
                </c:pt>
                <c:pt idx="1">
                  <c:v>South</c:v>
                </c:pt>
                <c:pt idx="2">
                  <c:v>Midwest</c:v>
                </c:pt>
                <c:pt idx="3">
                  <c:v>West</c:v>
                </c:pt>
              </c:strCache>
            </c:strRef>
          </c:cat>
          <c:val>
            <c:numRef>
              <c:f>Sheet1!$AA$141:$AD$141</c:f>
              <c:numCache>
                <c:formatCode>0%</c:formatCode>
                <c:ptCount val="4"/>
                <c:pt idx="0">
                  <c:v>0.28</c:v>
                </c:pt>
                <c:pt idx="1">
                  <c:v>0.56</c:v>
                </c:pt>
                <c:pt idx="2">
                  <c:v>0.52</c:v>
                </c:pt>
                <c:pt idx="3">
                  <c:v>0.54</c:v>
                </c:pt>
              </c:numCache>
            </c:numRef>
          </c:val>
        </c:ser>
        <c:ser>
          <c:idx val="1"/>
          <c:order val="1"/>
          <c:tx>
            <c:strRef>
              <c:f>Sheet1!$Z$142</c:f>
              <c:strCache>
                <c:ptCount val="1"/>
                <c:pt idx="0">
                  <c:v>Decrease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Sheet1!$AA$140:$AD$140</c:f>
              <c:strCache>
                <c:ptCount val="4"/>
                <c:pt idx="0">
                  <c:v>Northwest</c:v>
                </c:pt>
                <c:pt idx="1">
                  <c:v>South</c:v>
                </c:pt>
                <c:pt idx="2">
                  <c:v>Midwest</c:v>
                </c:pt>
                <c:pt idx="3">
                  <c:v>West</c:v>
                </c:pt>
              </c:strCache>
            </c:strRef>
          </c:cat>
          <c:val>
            <c:numRef>
              <c:f>Sheet1!$AA$142:$AD$142</c:f>
              <c:numCache>
                <c:formatCode>0%</c:formatCode>
                <c:ptCount val="4"/>
                <c:pt idx="0">
                  <c:v>0.12</c:v>
                </c:pt>
                <c:pt idx="1">
                  <c:v>0.21</c:v>
                </c:pt>
                <c:pt idx="2">
                  <c:v>0.05</c:v>
                </c:pt>
                <c:pt idx="3">
                  <c:v>0.15</c:v>
                </c:pt>
              </c:numCache>
            </c:numRef>
          </c:val>
        </c:ser>
        <c:ser>
          <c:idx val="2"/>
          <c:order val="2"/>
          <c:tx>
            <c:strRef>
              <c:f>Sheet1!$Z$143</c:f>
              <c:strCache>
                <c:ptCount val="1"/>
                <c:pt idx="0">
                  <c:v>Stay the Same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Sheet1!$AA$140:$AD$140</c:f>
              <c:strCache>
                <c:ptCount val="4"/>
                <c:pt idx="0">
                  <c:v>Northwest</c:v>
                </c:pt>
                <c:pt idx="1">
                  <c:v>South</c:v>
                </c:pt>
                <c:pt idx="2">
                  <c:v>Midwest</c:v>
                </c:pt>
                <c:pt idx="3">
                  <c:v>West</c:v>
                </c:pt>
              </c:strCache>
            </c:strRef>
          </c:cat>
          <c:val>
            <c:numRef>
              <c:f>Sheet1!$AA$143:$AD$143</c:f>
              <c:numCache>
                <c:formatCode>0%</c:formatCode>
                <c:ptCount val="4"/>
                <c:pt idx="0">
                  <c:v>0.6</c:v>
                </c:pt>
                <c:pt idx="1">
                  <c:v>0.23</c:v>
                </c:pt>
                <c:pt idx="2">
                  <c:v>0.43</c:v>
                </c:pt>
                <c:pt idx="3">
                  <c:v>0.31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-2112270416"/>
        <c:axId val="-2112267888"/>
        <c:axId val="0"/>
      </c:bar3DChart>
      <c:catAx>
        <c:axId val="-211227041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-2112267888"/>
        <c:crosses val="autoZero"/>
        <c:auto val="1"/>
        <c:lblAlgn val="ctr"/>
        <c:lblOffset val="100"/>
        <c:noMultiLvlLbl val="0"/>
      </c:catAx>
      <c:valAx>
        <c:axId val="-2112267888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-211227041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Sheet1!$B$98:$D$98</c:f>
              <c:strCache>
                <c:ptCount val="3"/>
                <c:pt idx="0">
                  <c:v>Increased</c:v>
                </c:pt>
                <c:pt idx="1">
                  <c:v>Decreased</c:v>
                </c:pt>
                <c:pt idx="2">
                  <c:v>Stay the Same</c:v>
                </c:pt>
              </c:strCache>
            </c:strRef>
          </c:cat>
          <c:val>
            <c:numRef>
              <c:f>Sheet1!$B$99:$D$99</c:f>
              <c:numCache>
                <c:formatCode>0%</c:formatCode>
                <c:ptCount val="3"/>
                <c:pt idx="0">
                  <c:v>0.45</c:v>
                </c:pt>
                <c:pt idx="1">
                  <c:v>0.04</c:v>
                </c:pt>
                <c:pt idx="2">
                  <c:v>0.51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Sheet1!$B$152:$D$152</c:f>
              <c:strCache>
                <c:ptCount val="3"/>
                <c:pt idx="0">
                  <c:v>Increase</c:v>
                </c:pt>
                <c:pt idx="1">
                  <c:v>Decrease</c:v>
                </c:pt>
                <c:pt idx="2">
                  <c:v>Stay the Same</c:v>
                </c:pt>
              </c:strCache>
            </c:strRef>
          </c:cat>
          <c:val>
            <c:numRef>
              <c:f>Sheet1!$B$153:$D$153</c:f>
              <c:numCache>
                <c:formatCode>0%</c:formatCode>
                <c:ptCount val="3"/>
                <c:pt idx="0">
                  <c:v>0.67</c:v>
                </c:pt>
                <c:pt idx="1">
                  <c:v>0.07</c:v>
                </c:pt>
                <c:pt idx="2">
                  <c:v>0.26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Expenses</a:t>
            </a:r>
            <a:r>
              <a:rPr lang="en-US" dirty="0"/>
              <a:t>, compared to the previous year (2009 to </a:t>
            </a:r>
            <a:r>
              <a:rPr lang="en-US" dirty="0" smtClean="0"/>
              <a:t>2015)</a:t>
            </a:r>
            <a:endParaRPr lang="en-US" dirty="0"/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Sheet1!$B$3</c:f>
              <c:strCache>
                <c:ptCount val="1"/>
                <c:pt idx="0">
                  <c:v>Increase</c:v>
                </c:pt>
              </c:strCache>
            </c:strRef>
          </c:tx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Sheet1!$A$4:$A$10</c:f>
              <c:numCache>
                <c:formatCode>General</c:formatCode>
                <c:ptCount val="7"/>
                <c:pt idx="0">
                  <c:v>2015.0</c:v>
                </c:pt>
                <c:pt idx="1">
                  <c:v>2014.0</c:v>
                </c:pt>
                <c:pt idx="2">
                  <c:v>2013.0</c:v>
                </c:pt>
                <c:pt idx="3">
                  <c:v>2012.0</c:v>
                </c:pt>
                <c:pt idx="4">
                  <c:v>2011.0</c:v>
                </c:pt>
                <c:pt idx="5">
                  <c:v>2010.0</c:v>
                </c:pt>
                <c:pt idx="6">
                  <c:v>2009.0</c:v>
                </c:pt>
              </c:numCache>
            </c:numRef>
          </c:cat>
          <c:val>
            <c:numRef>
              <c:f>Sheet1!$B$4:$B$10</c:f>
              <c:numCache>
                <c:formatCode>0%</c:formatCode>
                <c:ptCount val="7"/>
                <c:pt idx="0">
                  <c:v>0.57</c:v>
                </c:pt>
                <c:pt idx="1">
                  <c:v>0.67</c:v>
                </c:pt>
                <c:pt idx="2">
                  <c:v>0.69</c:v>
                </c:pt>
                <c:pt idx="3">
                  <c:v>0.6</c:v>
                </c:pt>
                <c:pt idx="4">
                  <c:v>0.23</c:v>
                </c:pt>
                <c:pt idx="5">
                  <c:v>0.17</c:v>
                </c:pt>
                <c:pt idx="6">
                  <c:v>0.14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Sheet1!$C$3</c:f>
              <c:strCache>
                <c:ptCount val="1"/>
                <c:pt idx="0">
                  <c:v>Decrease</c:v>
                </c:pt>
              </c:strCache>
            </c:strRef>
          </c:tx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Sheet1!$A$4:$A$10</c:f>
              <c:numCache>
                <c:formatCode>General</c:formatCode>
                <c:ptCount val="7"/>
                <c:pt idx="0">
                  <c:v>2015.0</c:v>
                </c:pt>
                <c:pt idx="1">
                  <c:v>2014.0</c:v>
                </c:pt>
                <c:pt idx="2">
                  <c:v>2013.0</c:v>
                </c:pt>
                <c:pt idx="3">
                  <c:v>2012.0</c:v>
                </c:pt>
                <c:pt idx="4">
                  <c:v>2011.0</c:v>
                </c:pt>
                <c:pt idx="5">
                  <c:v>2010.0</c:v>
                </c:pt>
                <c:pt idx="6">
                  <c:v>2009.0</c:v>
                </c:pt>
              </c:numCache>
            </c:numRef>
          </c:cat>
          <c:val>
            <c:numRef>
              <c:f>Sheet1!$C$4:$C$10</c:f>
              <c:numCache>
                <c:formatCode>0%</c:formatCode>
                <c:ptCount val="7"/>
                <c:pt idx="0">
                  <c:v>0.09</c:v>
                </c:pt>
                <c:pt idx="1">
                  <c:v>0.08</c:v>
                </c:pt>
                <c:pt idx="2">
                  <c:v>0.11</c:v>
                </c:pt>
                <c:pt idx="3">
                  <c:v>0.14</c:v>
                </c:pt>
                <c:pt idx="4">
                  <c:v>0.43</c:v>
                </c:pt>
                <c:pt idx="5">
                  <c:v>0.52</c:v>
                </c:pt>
                <c:pt idx="6">
                  <c:v>0.56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Sheet1!$D$3</c:f>
              <c:strCache>
                <c:ptCount val="1"/>
                <c:pt idx="0">
                  <c:v>Stay the Same</c:v>
                </c:pt>
              </c:strCache>
            </c:strRef>
          </c:tx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Sheet1!$A$4:$A$10</c:f>
              <c:numCache>
                <c:formatCode>General</c:formatCode>
                <c:ptCount val="7"/>
                <c:pt idx="0">
                  <c:v>2015.0</c:v>
                </c:pt>
                <c:pt idx="1">
                  <c:v>2014.0</c:v>
                </c:pt>
                <c:pt idx="2">
                  <c:v>2013.0</c:v>
                </c:pt>
                <c:pt idx="3">
                  <c:v>2012.0</c:v>
                </c:pt>
                <c:pt idx="4">
                  <c:v>2011.0</c:v>
                </c:pt>
                <c:pt idx="5">
                  <c:v>2010.0</c:v>
                </c:pt>
                <c:pt idx="6">
                  <c:v>2009.0</c:v>
                </c:pt>
              </c:numCache>
            </c:numRef>
          </c:cat>
          <c:val>
            <c:numRef>
              <c:f>Sheet1!$D$4:$D$10</c:f>
              <c:numCache>
                <c:formatCode>0%</c:formatCode>
                <c:ptCount val="7"/>
                <c:pt idx="0">
                  <c:v>0.34</c:v>
                </c:pt>
                <c:pt idx="1">
                  <c:v>0.25</c:v>
                </c:pt>
                <c:pt idx="2">
                  <c:v>0.2</c:v>
                </c:pt>
                <c:pt idx="3">
                  <c:v>0.26</c:v>
                </c:pt>
                <c:pt idx="4">
                  <c:v>0.34</c:v>
                </c:pt>
                <c:pt idx="5">
                  <c:v>0.31</c:v>
                </c:pt>
                <c:pt idx="6">
                  <c:v>0.3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-2109904736"/>
        <c:axId val="-2109902160"/>
      </c:lineChart>
      <c:catAx>
        <c:axId val="-21099047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-2109902160"/>
        <c:crosses val="autoZero"/>
        <c:auto val="1"/>
        <c:lblAlgn val="ctr"/>
        <c:lblOffset val="100"/>
        <c:noMultiLvlLbl val="0"/>
      </c:catAx>
      <c:valAx>
        <c:axId val="-210990216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-2109904736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Sheet1!$C$42:$H$42</c:f>
              <c:strCache>
                <c:ptCount val="6"/>
                <c:pt idx="0">
                  <c:v>1 to 99</c:v>
                </c:pt>
                <c:pt idx="1">
                  <c:v>100 to 249</c:v>
                </c:pt>
                <c:pt idx="2">
                  <c:v>250 to 449</c:v>
                </c:pt>
                <c:pt idx="3">
                  <c:v>450 to 749</c:v>
                </c:pt>
                <c:pt idx="4">
                  <c:v>750 to 1000</c:v>
                </c:pt>
                <c:pt idx="5">
                  <c:v>more than 1000</c:v>
                </c:pt>
              </c:strCache>
            </c:strRef>
          </c:cat>
          <c:val>
            <c:numRef>
              <c:f>Sheet1!$C$43:$H$43</c:f>
              <c:numCache>
                <c:formatCode>0%</c:formatCode>
                <c:ptCount val="6"/>
                <c:pt idx="0">
                  <c:v>0.24</c:v>
                </c:pt>
                <c:pt idx="1">
                  <c:v>0.37</c:v>
                </c:pt>
                <c:pt idx="2">
                  <c:v>0.16</c:v>
                </c:pt>
                <c:pt idx="3">
                  <c:v>0.13</c:v>
                </c:pt>
                <c:pt idx="4">
                  <c:v>0.02</c:v>
                </c:pt>
                <c:pt idx="5">
                  <c:v>0.02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Sheet1!$B$63:$H$63</c:f>
              <c:strCache>
                <c:ptCount val="7"/>
                <c:pt idx="0">
                  <c:v>Less than 50%</c:v>
                </c:pt>
                <c:pt idx="1">
                  <c:v>50 to 74%</c:v>
                </c:pt>
                <c:pt idx="2">
                  <c:v>75 to 84%</c:v>
                </c:pt>
                <c:pt idx="3">
                  <c:v>85 to 94%</c:v>
                </c:pt>
                <c:pt idx="4">
                  <c:v>95 to 99%</c:v>
                </c:pt>
                <c:pt idx="5">
                  <c:v>100%</c:v>
                </c:pt>
                <c:pt idx="6">
                  <c:v>no slips</c:v>
                </c:pt>
              </c:strCache>
            </c:strRef>
          </c:cat>
          <c:val>
            <c:numRef>
              <c:f>Sheet1!$B$64:$H$64</c:f>
              <c:numCache>
                <c:formatCode>0%</c:formatCode>
                <c:ptCount val="7"/>
                <c:pt idx="0">
                  <c:v>0.03</c:v>
                </c:pt>
                <c:pt idx="1">
                  <c:v>0.17</c:v>
                </c:pt>
                <c:pt idx="2">
                  <c:v>0.18</c:v>
                </c:pt>
                <c:pt idx="3">
                  <c:v>0.26</c:v>
                </c:pt>
                <c:pt idx="4">
                  <c:v>0.18</c:v>
                </c:pt>
                <c:pt idx="5">
                  <c:v>0.15</c:v>
                </c:pt>
                <c:pt idx="6">
                  <c:v>0.03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Sheet1!$B$58:$E$58</c:f>
              <c:strCache>
                <c:ptCount val="4"/>
                <c:pt idx="0">
                  <c:v>Higher Occupancy</c:v>
                </c:pt>
                <c:pt idx="1">
                  <c:v>Lower Occupancy</c:v>
                </c:pt>
                <c:pt idx="2">
                  <c:v>Same as 2012</c:v>
                </c:pt>
                <c:pt idx="3">
                  <c:v>Don't Know</c:v>
                </c:pt>
              </c:strCache>
            </c:strRef>
          </c:cat>
          <c:val>
            <c:numRef>
              <c:f>Sheet1!$B$59:$E$59</c:f>
              <c:numCache>
                <c:formatCode>0%</c:formatCode>
                <c:ptCount val="4"/>
                <c:pt idx="0">
                  <c:v>0.53</c:v>
                </c:pt>
                <c:pt idx="1">
                  <c:v>0.12</c:v>
                </c:pt>
                <c:pt idx="2">
                  <c:v>0.29</c:v>
                </c:pt>
                <c:pt idx="3">
                  <c:v>0.04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Occupancy </a:t>
            </a:r>
            <a:r>
              <a:rPr lang="en-US" dirty="0"/>
              <a:t>Rate, compared to the previous year (2009 to </a:t>
            </a:r>
            <a:r>
              <a:rPr lang="en-US" dirty="0" smtClean="0"/>
              <a:t>2015) </a:t>
            </a:r>
            <a:endParaRPr lang="en-US" dirty="0"/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Sheet1!$B$3</c:f>
              <c:strCache>
                <c:ptCount val="1"/>
                <c:pt idx="0">
                  <c:v>Higher Occupancy</c:v>
                </c:pt>
              </c:strCache>
            </c:strRef>
          </c:tx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>
                    <a:solidFill>
                      <a:srgbClr val="3366FF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Sheet1!$A$4:$A$10</c:f>
              <c:numCache>
                <c:formatCode>General</c:formatCode>
                <c:ptCount val="7"/>
                <c:pt idx="0">
                  <c:v>2015.0</c:v>
                </c:pt>
                <c:pt idx="1">
                  <c:v>2014.0</c:v>
                </c:pt>
                <c:pt idx="2">
                  <c:v>2013.0</c:v>
                </c:pt>
                <c:pt idx="3">
                  <c:v>2012.0</c:v>
                </c:pt>
                <c:pt idx="4">
                  <c:v>2011.0</c:v>
                </c:pt>
                <c:pt idx="5">
                  <c:v>2010.0</c:v>
                </c:pt>
                <c:pt idx="6">
                  <c:v>2009.0</c:v>
                </c:pt>
              </c:numCache>
            </c:numRef>
          </c:cat>
          <c:val>
            <c:numRef>
              <c:f>Sheet1!$B$4:$B$10</c:f>
              <c:numCache>
                <c:formatCode>0%</c:formatCode>
                <c:ptCount val="7"/>
                <c:pt idx="0">
                  <c:v>0.53</c:v>
                </c:pt>
                <c:pt idx="1">
                  <c:v>0.44</c:v>
                </c:pt>
                <c:pt idx="2">
                  <c:v>0.47</c:v>
                </c:pt>
                <c:pt idx="3">
                  <c:v>0.42</c:v>
                </c:pt>
                <c:pt idx="4">
                  <c:v>0.36</c:v>
                </c:pt>
                <c:pt idx="5">
                  <c:v>0.37</c:v>
                </c:pt>
                <c:pt idx="6">
                  <c:v>0.31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Sheet1!$C$3</c:f>
              <c:strCache>
                <c:ptCount val="1"/>
                <c:pt idx="0">
                  <c:v>Lower Occupancy</c:v>
                </c:pt>
              </c:strCache>
            </c:strRef>
          </c:tx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>
                    <a:solidFill>
                      <a:srgbClr val="FF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Sheet1!$A$4:$A$10</c:f>
              <c:numCache>
                <c:formatCode>General</c:formatCode>
                <c:ptCount val="7"/>
                <c:pt idx="0">
                  <c:v>2015.0</c:v>
                </c:pt>
                <c:pt idx="1">
                  <c:v>2014.0</c:v>
                </c:pt>
                <c:pt idx="2">
                  <c:v>2013.0</c:v>
                </c:pt>
                <c:pt idx="3">
                  <c:v>2012.0</c:v>
                </c:pt>
                <c:pt idx="4">
                  <c:v>2011.0</c:v>
                </c:pt>
                <c:pt idx="5">
                  <c:v>2010.0</c:v>
                </c:pt>
                <c:pt idx="6">
                  <c:v>2009.0</c:v>
                </c:pt>
              </c:numCache>
            </c:numRef>
          </c:cat>
          <c:val>
            <c:numRef>
              <c:f>Sheet1!$C$4:$C$10</c:f>
              <c:numCache>
                <c:formatCode>0%</c:formatCode>
                <c:ptCount val="7"/>
                <c:pt idx="0">
                  <c:v>0.12</c:v>
                </c:pt>
                <c:pt idx="1">
                  <c:v>0.16</c:v>
                </c:pt>
                <c:pt idx="2">
                  <c:v>0.18</c:v>
                </c:pt>
                <c:pt idx="3">
                  <c:v>0.23</c:v>
                </c:pt>
                <c:pt idx="4">
                  <c:v>0.3</c:v>
                </c:pt>
                <c:pt idx="5">
                  <c:v>0.3</c:v>
                </c:pt>
                <c:pt idx="6">
                  <c:v>0.17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Sheet1!$D$3</c:f>
              <c:strCache>
                <c:ptCount val="1"/>
                <c:pt idx="0">
                  <c:v>Same as previous year</c:v>
                </c:pt>
              </c:strCache>
            </c:strRef>
          </c:tx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Sheet1!$A$4:$A$10</c:f>
              <c:numCache>
                <c:formatCode>General</c:formatCode>
                <c:ptCount val="7"/>
                <c:pt idx="0">
                  <c:v>2015.0</c:v>
                </c:pt>
                <c:pt idx="1">
                  <c:v>2014.0</c:v>
                </c:pt>
                <c:pt idx="2">
                  <c:v>2013.0</c:v>
                </c:pt>
                <c:pt idx="3">
                  <c:v>2012.0</c:v>
                </c:pt>
                <c:pt idx="4">
                  <c:v>2011.0</c:v>
                </c:pt>
                <c:pt idx="5">
                  <c:v>2010.0</c:v>
                </c:pt>
                <c:pt idx="6">
                  <c:v>2009.0</c:v>
                </c:pt>
              </c:numCache>
            </c:numRef>
          </c:cat>
          <c:val>
            <c:numRef>
              <c:f>Sheet1!$D$4:$D$10</c:f>
              <c:numCache>
                <c:formatCode>0%</c:formatCode>
                <c:ptCount val="7"/>
                <c:pt idx="0">
                  <c:v>0.29</c:v>
                </c:pt>
                <c:pt idx="1">
                  <c:v>0.36</c:v>
                </c:pt>
                <c:pt idx="2">
                  <c:v>0.32</c:v>
                </c:pt>
                <c:pt idx="3">
                  <c:v>0.29</c:v>
                </c:pt>
                <c:pt idx="4">
                  <c:v>0.33</c:v>
                </c:pt>
                <c:pt idx="5">
                  <c:v>0.32</c:v>
                </c:pt>
                <c:pt idx="6">
                  <c:v>0.51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Sheet1!$E$3</c:f>
              <c:strCache>
                <c:ptCount val="1"/>
                <c:pt idx="0">
                  <c:v>Don't Know</c:v>
                </c:pt>
              </c:strCache>
            </c:strRef>
          </c:tx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>
                    <a:solidFill>
                      <a:schemeClr val="accent4">
                        <a:lumMod val="75000"/>
                      </a:schemeClr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Sheet1!$A$4:$A$10</c:f>
              <c:numCache>
                <c:formatCode>General</c:formatCode>
                <c:ptCount val="7"/>
                <c:pt idx="0">
                  <c:v>2015.0</c:v>
                </c:pt>
                <c:pt idx="1">
                  <c:v>2014.0</c:v>
                </c:pt>
                <c:pt idx="2">
                  <c:v>2013.0</c:v>
                </c:pt>
                <c:pt idx="3">
                  <c:v>2012.0</c:v>
                </c:pt>
                <c:pt idx="4">
                  <c:v>2011.0</c:v>
                </c:pt>
                <c:pt idx="5">
                  <c:v>2010.0</c:v>
                </c:pt>
                <c:pt idx="6">
                  <c:v>2009.0</c:v>
                </c:pt>
              </c:numCache>
            </c:numRef>
          </c:cat>
          <c:val>
            <c:numRef>
              <c:f>Sheet1!$E$4:$E$10</c:f>
              <c:numCache>
                <c:formatCode>0%</c:formatCode>
                <c:ptCount val="7"/>
                <c:pt idx="0">
                  <c:v>0.04</c:v>
                </c:pt>
                <c:pt idx="1">
                  <c:v>0.01</c:v>
                </c:pt>
                <c:pt idx="2">
                  <c:v>0.01</c:v>
                </c:pt>
                <c:pt idx="3">
                  <c:v>0.02</c:v>
                </c:pt>
                <c:pt idx="4">
                  <c:v>0.01</c:v>
                </c:pt>
                <c:pt idx="5">
                  <c:v>0.01</c:v>
                </c:pt>
                <c:pt idx="6">
                  <c:v>0.01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-2110251632"/>
        <c:axId val="-2110249184"/>
      </c:lineChart>
      <c:catAx>
        <c:axId val="-2110251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-2110249184"/>
        <c:crosses val="autoZero"/>
        <c:auto val="1"/>
        <c:lblAlgn val="ctr"/>
        <c:lblOffset val="100"/>
        <c:noMultiLvlLbl val="0"/>
      </c:catAx>
      <c:valAx>
        <c:axId val="-211024918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-2110251632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zero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Sheet1!$B$224:$D$224</c:f>
              <c:strCache>
                <c:ptCount val="3"/>
                <c:pt idx="0">
                  <c:v>Increase</c:v>
                </c:pt>
                <c:pt idx="1">
                  <c:v>Decrease</c:v>
                </c:pt>
                <c:pt idx="2">
                  <c:v>Stay the Same</c:v>
                </c:pt>
              </c:strCache>
            </c:strRef>
          </c:cat>
          <c:val>
            <c:numRef>
              <c:f>Sheet1!$B$225:$D$225</c:f>
              <c:numCache>
                <c:formatCode>0%</c:formatCode>
                <c:ptCount val="3"/>
                <c:pt idx="0">
                  <c:v>0.6</c:v>
                </c:pt>
                <c:pt idx="1">
                  <c:v>0.11</c:v>
                </c:pt>
                <c:pt idx="2">
                  <c:v>0.29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Gross</a:t>
            </a:r>
            <a:r>
              <a:rPr lang="en-US" baseline="0"/>
              <a:t> Profit, compared to the year before (2011 to 2015)</a:t>
            </a:r>
            <a:endParaRPr lang="en-US"/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Increase</c:v>
                </c:pt>
              </c:strCache>
            </c:strRef>
          </c:tx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>
                    <a:solidFill>
                      <a:srgbClr val="376092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Sheet1!$A$3:$A$7</c:f>
              <c:numCache>
                <c:formatCode>General</c:formatCode>
                <c:ptCount val="5"/>
                <c:pt idx="0">
                  <c:v>2015.0</c:v>
                </c:pt>
                <c:pt idx="1">
                  <c:v>2014.0</c:v>
                </c:pt>
                <c:pt idx="2">
                  <c:v>2013.0</c:v>
                </c:pt>
                <c:pt idx="3">
                  <c:v>2012.0</c:v>
                </c:pt>
                <c:pt idx="4">
                  <c:v>2011.0</c:v>
                </c:pt>
              </c:numCache>
            </c:numRef>
          </c:cat>
          <c:val>
            <c:numRef>
              <c:f>Sheet1!$B$3:$B$7</c:f>
              <c:numCache>
                <c:formatCode>0%</c:formatCode>
                <c:ptCount val="5"/>
                <c:pt idx="0">
                  <c:v>0.6</c:v>
                </c:pt>
                <c:pt idx="1">
                  <c:v>0.52</c:v>
                </c:pt>
                <c:pt idx="2">
                  <c:v>0.54</c:v>
                </c:pt>
                <c:pt idx="3" formatCode="0.0%">
                  <c:v>0.475</c:v>
                </c:pt>
                <c:pt idx="4">
                  <c:v>0.45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Sheet1!$C$2</c:f>
              <c:strCache>
                <c:ptCount val="1"/>
                <c:pt idx="0">
                  <c:v>Decrease</c:v>
                </c:pt>
              </c:strCache>
            </c:strRef>
          </c:tx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>
                    <a:solidFill>
                      <a:schemeClr val="accent2">
                        <a:lumMod val="75000"/>
                      </a:schemeClr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Sheet1!$A$3:$A$7</c:f>
              <c:numCache>
                <c:formatCode>General</c:formatCode>
                <c:ptCount val="5"/>
                <c:pt idx="0">
                  <c:v>2015.0</c:v>
                </c:pt>
                <c:pt idx="1">
                  <c:v>2014.0</c:v>
                </c:pt>
                <c:pt idx="2">
                  <c:v>2013.0</c:v>
                </c:pt>
                <c:pt idx="3">
                  <c:v>2012.0</c:v>
                </c:pt>
                <c:pt idx="4">
                  <c:v>2011.0</c:v>
                </c:pt>
              </c:numCache>
            </c:numRef>
          </c:cat>
          <c:val>
            <c:numRef>
              <c:f>Sheet1!$C$3:$C$7</c:f>
              <c:numCache>
                <c:formatCode>0%</c:formatCode>
                <c:ptCount val="5"/>
                <c:pt idx="0">
                  <c:v>0.11</c:v>
                </c:pt>
                <c:pt idx="1">
                  <c:v>0.19</c:v>
                </c:pt>
                <c:pt idx="2">
                  <c:v>0.2</c:v>
                </c:pt>
                <c:pt idx="3">
                  <c:v>0.23</c:v>
                </c:pt>
                <c:pt idx="4">
                  <c:v>0.27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Sheet1!$D$2</c:f>
              <c:strCache>
                <c:ptCount val="1"/>
                <c:pt idx="0">
                  <c:v>Stay the Same</c:v>
                </c:pt>
              </c:strCache>
            </c:strRef>
          </c:tx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Sheet1!$A$3:$A$7</c:f>
              <c:numCache>
                <c:formatCode>General</c:formatCode>
                <c:ptCount val="5"/>
                <c:pt idx="0">
                  <c:v>2015.0</c:v>
                </c:pt>
                <c:pt idx="1">
                  <c:v>2014.0</c:v>
                </c:pt>
                <c:pt idx="2">
                  <c:v>2013.0</c:v>
                </c:pt>
                <c:pt idx="3">
                  <c:v>2012.0</c:v>
                </c:pt>
                <c:pt idx="4">
                  <c:v>2011.0</c:v>
                </c:pt>
              </c:numCache>
            </c:numRef>
          </c:cat>
          <c:val>
            <c:numRef>
              <c:f>Sheet1!$D$3:$D$7</c:f>
              <c:numCache>
                <c:formatCode>0%</c:formatCode>
                <c:ptCount val="5"/>
                <c:pt idx="0">
                  <c:v>0.29</c:v>
                </c:pt>
                <c:pt idx="1">
                  <c:v>0.29</c:v>
                </c:pt>
                <c:pt idx="2">
                  <c:v>0.26</c:v>
                </c:pt>
                <c:pt idx="3" formatCode="0.0%">
                  <c:v>0.295</c:v>
                </c:pt>
                <c:pt idx="4">
                  <c:v>0.28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-2110182464"/>
        <c:axId val="-2110179920"/>
      </c:lineChart>
      <c:catAx>
        <c:axId val="-21101824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-2110179920"/>
        <c:crosses val="autoZero"/>
        <c:auto val="1"/>
        <c:lblAlgn val="ctr"/>
        <c:lblOffset val="100"/>
        <c:noMultiLvlLbl val="0"/>
      </c:catAx>
      <c:valAx>
        <c:axId val="-211017992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-2110182464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percentStacked"/>
        <c:varyColors val="0"/>
        <c:ser>
          <c:idx val="0"/>
          <c:order val="0"/>
          <c:tx>
            <c:strRef>
              <c:f>Sheet1!$B$101</c:f>
              <c:strCache>
                <c:ptCount val="1"/>
                <c:pt idx="0">
                  <c:v>Increased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Sheet1!$A$102:$A$105</c:f>
              <c:strCache>
                <c:ptCount val="4"/>
                <c:pt idx="0">
                  <c:v>Northeast</c:v>
                </c:pt>
                <c:pt idx="1">
                  <c:v>Midwest</c:v>
                </c:pt>
                <c:pt idx="2">
                  <c:v>South</c:v>
                </c:pt>
                <c:pt idx="3">
                  <c:v>West</c:v>
                </c:pt>
              </c:strCache>
            </c:strRef>
          </c:cat>
          <c:val>
            <c:numRef>
              <c:f>Sheet1!$B$102:$B$105</c:f>
              <c:numCache>
                <c:formatCode>0%</c:formatCode>
                <c:ptCount val="4"/>
                <c:pt idx="0">
                  <c:v>0.5</c:v>
                </c:pt>
                <c:pt idx="1">
                  <c:v>0.45</c:v>
                </c:pt>
                <c:pt idx="2" formatCode="0.0%">
                  <c:v>0.611</c:v>
                </c:pt>
                <c:pt idx="3" formatCode="0.0%">
                  <c:v>0.462</c:v>
                </c:pt>
              </c:numCache>
            </c:numRef>
          </c:val>
        </c:ser>
        <c:ser>
          <c:idx val="1"/>
          <c:order val="1"/>
          <c:tx>
            <c:strRef>
              <c:f>Sheet1!$C$101</c:f>
              <c:strCache>
                <c:ptCount val="1"/>
                <c:pt idx="0">
                  <c:v>Decreased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Sheet1!$A$102:$A$105</c:f>
              <c:strCache>
                <c:ptCount val="4"/>
                <c:pt idx="0">
                  <c:v>Northeast</c:v>
                </c:pt>
                <c:pt idx="1">
                  <c:v>Midwest</c:v>
                </c:pt>
                <c:pt idx="2">
                  <c:v>South</c:v>
                </c:pt>
                <c:pt idx="3">
                  <c:v>West</c:v>
                </c:pt>
              </c:strCache>
            </c:strRef>
          </c:cat>
          <c:val>
            <c:numRef>
              <c:f>Sheet1!$C$102:$C$105</c:f>
              <c:numCache>
                <c:formatCode>0%</c:formatCode>
                <c:ptCount val="4"/>
                <c:pt idx="0">
                  <c:v>0.08</c:v>
                </c:pt>
                <c:pt idx="1">
                  <c:v>0.14</c:v>
                </c:pt>
                <c:pt idx="2" formatCode="0.0%">
                  <c:v>0.148</c:v>
                </c:pt>
              </c:numCache>
            </c:numRef>
          </c:val>
        </c:ser>
        <c:ser>
          <c:idx val="2"/>
          <c:order val="2"/>
          <c:tx>
            <c:strRef>
              <c:f>Sheet1!$D$101</c:f>
              <c:strCache>
                <c:ptCount val="1"/>
                <c:pt idx="0">
                  <c:v>Stay the Same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Sheet1!$A$102:$A$105</c:f>
              <c:strCache>
                <c:ptCount val="4"/>
                <c:pt idx="0">
                  <c:v>Northeast</c:v>
                </c:pt>
                <c:pt idx="1">
                  <c:v>Midwest</c:v>
                </c:pt>
                <c:pt idx="2">
                  <c:v>South</c:v>
                </c:pt>
                <c:pt idx="3">
                  <c:v>West</c:v>
                </c:pt>
              </c:strCache>
            </c:strRef>
          </c:cat>
          <c:val>
            <c:numRef>
              <c:f>Sheet1!$D$102:$D$105</c:f>
              <c:numCache>
                <c:formatCode>0%</c:formatCode>
                <c:ptCount val="4"/>
                <c:pt idx="0">
                  <c:v>0.42</c:v>
                </c:pt>
                <c:pt idx="1">
                  <c:v>0.36</c:v>
                </c:pt>
                <c:pt idx="2" formatCode="0.0%">
                  <c:v>0.185</c:v>
                </c:pt>
                <c:pt idx="3" formatCode="0.0%">
                  <c:v>0.346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-2112337200"/>
        <c:axId val="-2112334672"/>
        <c:axId val="0"/>
      </c:bar3DChart>
      <c:catAx>
        <c:axId val="-21123372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-2112334672"/>
        <c:crosses val="autoZero"/>
        <c:auto val="1"/>
        <c:lblAlgn val="ctr"/>
        <c:lblOffset val="100"/>
        <c:noMultiLvlLbl val="0"/>
      </c:catAx>
      <c:valAx>
        <c:axId val="-2112334672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-2112337200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percentStacked"/>
        <c:varyColors val="0"/>
        <c:ser>
          <c:idx val="0"/>
          <c:order val="0"/>
          <c:tx>
            <c:strRef>
              <c:f>Sheet1!$B$227</c:f>
              <c:strCache>
                <c:ptCount val="1"/>
                <c:pt idx="0">
                  <c:v>Increase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Sheet1!$A$228:$A$231</c:f>
              <c:strCache>
                <c:ptCount val="4"/>
                <c:pt idx="0">
                  <c:v>Northeast</c:v>
                </c:pt>
                <c:pt idx="1">
                  <c:v>Midwest</c:v>
                </c:pt>
                <c:pt idx="2">
                  <c:v>South</c:v>
                </c:pt>
                <c:pt idx="3">
                  <c:v>West</c:v>
                </c:pt>
              </c:strCache>
            </c:strRef>
          </c:cat>
          <c:val>
            <c:numRef>
              <c:f>Sheet1!$B$228:$B$231</c:f>
              <c:numCache>
                <c:formatCode>0%</c:formatCode>
                <c:ptCount val="4"/>
                <c:pt idx="0">
                  <c:v>0.39</c:v>
                </c:pt>
                <c:pt idx="1">
                  <c:v>0.67</c:v>
                </c:pt>
                <c:pt idx="2">
                  <c:v>0.69</c:v>
                </c:pt>
                <c:pt idx="3" formatCode="0.0%">
                  <c:v>0.807</c:v>
                </c:pt>
              </c:numCache>
            </c:numRef>
          </c:val>
        </c:ser>
        <c:ser>
          <c:idx val="1"/>
          <c:order val="1"/>
          <c:tx>
            <c:strRef>
              <c:f>Sheet1!$C$227</c:f>
              <c:strCache>
                <c:ptCount val="1"/>
                <c:pt idx="0">
                  <c:v>Decrease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Sheet1!$A$228:$A$231</c:f>
              <c:strCache>
                <c:ptCount val="4"/>
                <c:pt idx="0">
                  <c:v>Northeast</c:v>
                </c:pt>
                <c:pt idx="1">
                  <c:v>Midwest</c:v>
                </c:pt>
                <c:pt idx="2">
                  <c:v>South</c:v>
                </c:pt>
                <c:pt idx="3">
                  <c:v>West</c:v>
                </c:pt>
              </c:strCache>
            </c:strRef>
          </c:cat>
          <c:val>
            <c:numRef>
              <c:f>Sheet1!$C$228:$C$231</c:f>
              <c:numCache>
                <c:formatCode>0%</c:formatCode>
                <c:ptCount val="4"/>
                <c:pt idx="0">
                  <c:v>0.17</c:v>
                </c:pt>
                <c:pt idx="1">
                  <c:v>0.12</c:v>
                </c:pt>
                <c:pt idx="2">
                  <c:v>0.08</c:v>
                </c:pt>
                <c:pt idx="3" formatCode="0.0%">
                  <c:v>0.078</c:v>
                </c:pt>
              </c:numCache>
            </c:numRef>
          </c:val>
        </c:ser>
        <c:ser>
          <c:idx val="2"/>
          <c:order val="2"/>
          <c:tx>
            <c:strRef>
              <c:f>Sheet1!$D$227</c:f>
              <c:strCache>
                <c:ptCount val="1"/>
                <c:pt idx="0">
                  <c:v>Stay the Same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Sheet1!$A$228:$A$231</c:f>
              <c:strCache>
                <c:ptCount val="4"/>
                <c:pt idx="0">
                  <c:v>Northeast</c:v>
                </c:pt>
                <c:pt idx="1">
                  <c:v>Midwest</c:v>
                </c:pt>
                <c:pt idx="2">
                  <c:v>South</c:v>
                </c:pt>
                <c:pt idx="3">
                  <c:v>West</c:v>
                </c:pt>
              </c:strCache>
            </c:strRef>
          </c:cat>
          <c:val>
            <c:numRef>
              <c:f>Sheet1!$D$228:$D$231</c:f>
              <c:numCache>
                <c:formatCode>0%</c:formatCode>
                <c:ptCount val="4"/>
                <c:pt idx="0">
                  <c:v>0.44</c:v>
                </c:pt>
                <c:pt idx="1">
                  <c:v>0.21</c:v>
                </c:pt>
                <c:pt idx="2">
                  <c:v>0.23</c:v>
                </c:pt>
                <c:pt idx="3" formatCode="0.0%">
                  <c:v>0.115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-2110119104"/>
        <c:axId val="-2110116576"/>
        <c:axId val="0"/>
      </c:bar3DChart>
      <c:catAx>
        <c:axId val="-21101191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-2110116576"/>
        <c:crosses val="autoZero"/>
        <c:auto val="1"/>
        <c:lblAlgn val="ctr"/>
        <c:lblOffset val="100"/>
        <c:noMultiLvlLbl val="0"/>
      </c:catAx>
      <c:valAx>
        <c:axId val="-2110116576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-2110119104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69FB9-8F78-3846-A565-281DAD4CE264}" type="datetimeFigureOut">
              <a:rPr lang="en-US" smtClean="0"/>
              <a:t>11/16/16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B6681-13A4-4944-A39A-D2DC9693E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00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69FB9-8F78-3846-A565-281DAD4CE264}" type="datetimeFigureOut">
              <a:rPr lang="en-US" smtClean="0"/>
              <a:t>11/16/16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B6681-13A4-4944-A39A-D2DC9693E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695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69FB9-8F78-3846-A565-281DAD4CE264}" type="datetimeFigureOut">
              <a:rPr lang="en-US" smtClean="0"/>
              <a:t>11/16/16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B6681-13A4-4944-A39A-D2DC9693E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571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69FB9-8F78-3846-A565-281DAD4CE264}" type="datetimeFigureOut">
              <a:rPr lang="en-US" smtClean="0"/>
              <a:t>11/16/16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B6681-13A4-4944-A39A-D2DC9693E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665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69FB9-8F78-3846-A565-281DAD4CE264}" type="datetimeFigureOut">
              <a:rPr lang="en-US" smtClean="0"/>
              <a:t>11/16/16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B6681-13A4-4944-A39A-D2DC9693E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295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69FB9-8F78-3846-A565-281DAD4CE264}" type="datetimeFigureOut">
              <a:rPr lang="en-US" smtClean="0"/>
              <a:t>11/16/16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B6681-13A4-4944-A39A-D2DC9693E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874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69FB9-8F78-3846-A565-281DAD4CE264}" type="datetimeFigureOut">
              <a:rPr lang="en-US" smtClean="0"/>
              <a:t>11/16/16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B6681-13A4-4944-A39A-D2DC9693E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870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69FB9-8F78-3846-A565-281DAD4CE264}" type="datetimeFigureOut">
              <a:rPr lang="en-US" smtClean="0"/>
              <a:t>11/16/16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B6681-13A4-4944-A39A-D2DC9693E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540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69FB9-8F78-3846-A565-281DAD4CE264}" type="datetimeFigureOut">
              <a:rPr lang="en-US" smtClean="0"/>
              <a:t>11/16/16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B6681-13A4-4944-A39A-D2DC9693E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933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69FB9-8F78-3846-A565-281DAD4CE264}" type="datetimeFigureOut">
              <a:rPr lang="en-US" smtClean="0"/>
              <a:t>11/16/16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B6681-13A4-4944-A39A-D2DC9693E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685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69FB9-8F78-3846-A565-281DAD4CE264}" type="datetimeFigureOut">
              <a:rPr lang="en-US" smtClean="0"/>
              <a:t>11/16/16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B6681-13A4-4944-A39A-D2DC9693E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655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E69FB9-8F78-3846-A565-281DAD4CE264}" type="datetimeFigureOut">
              <a:rPr lang="en-US" smtClean="0"/>
              <a:t>11/16/16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3B6681-13A4-4944-A39A-D2DC9693E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611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1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1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1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1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1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2015 Marina/Boatyard </a:t>
            </a:r>
            <a:br>
              <a:rPr lang="en-US" dirty="0" smtClean="0"/>
            </a:br>
            <a:r>
              <a:rPr lang="en-US" dirty="0" smtClean="0"/>
              <a:t>Industry Survey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University of Wisconsin-Madison</a:t>
            </a:r>
          </a:p>
          <a:p>
            <a:r>
              <a:rPr lang="en-US" dirty="0" smtClean="0"/>
              <a:t>Docks and Marinas,</a:t>
            </a:r>
          </a:p>
          <a:p>
            <a:r>
              <a:rPr lang="en-US" dirty="0" smtClean="0"/>
              <a:t>Dec. </a:t>
            </a:r>
            <a:r>
              <a:rPr lang="en-US" smtClean="0"/>
              <a:t>2, </a:t>
            </a:r>
            <a:r>
              <a:rPr lang="en-US" dirty="0" smtClean="0"/>
              <a:t>2015</a:t>
            </a:r>
            <a:endParaRPr lang="en-US" dirty="0"/>
          </a:p>
        </p:txBody>
      </p:sp>
      <p:pic>
        <p:nvPicPr>
          <p:cNvPr id="4" name="Picture 3" descr="MDASurveys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7841" y="206431"/>
            <a:ext cx="2853924" cy="1923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27248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752208" y="186949"/>
            <a:ext cx="5369266" cy="141577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2015 Occupancy</a:t>
            </a:r>
          </a:p>
          <a:p>
            <a:pPr algn="r"/>
            <a:r>
              <a:rPr lang="en-US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Compared to 2014</a:t>
            </a:r>
            <a:endParaRPr lang="en-US" sz="3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2474705"/>
              </p:ext>
            </p:extLst>
          </p:nvPr>
        </p:nvGraphicFramePr>
        <p:xfrm>
          <a:off x="168148" y="893707"/>
          <a:ext cx="6724188" cy="42653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653856" y="4266546"/>
            <a:ext cx="512861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4">
                    <a:lumMod val="75000"/>
                  </a:schemeClr>
                </a:solidFill>
              </a:rPr>
              <a:t>The majority (54%) </a:t>
            </a:r>
            <a:r>
              <a:rPr lang="en-US" sz="2000" dirty="0" smtClean="0"/>
              <a:t>of facilities have higher occupancy than 2014.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3992856" y="5542274"/>
            <a:ext cx="512861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accent4">
                    <a:lumMod val="75000"/>
                  </a:schemeClr>
                </a:solidFill>
              </a:rPr>
              <a:t>This is a trend going back to our statistics in 2009</a:t>
            </a:r>
            <a:r>
              <a:rPr lang="en-US" sz="2000" i="1" dirty="0" smtClean="0"/>
              <a:t>.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42942825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0255202"/>
              </p:ext>
            </p:extLst>
          </p:nvPr>
        </p:nvGraphicFramePr>
        <p:xfrm>
          <a:off x="258128" y="260972"/>
          <a:ext cx="8885872" cy="6629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711526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4341" y="161790"/>
            <a:ext cx="87709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Gross Profit </a:t>
            </a:r>
            <a:r>
              <a:rPr lang="en-US" sz="3200" b="1" i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how did it compared to 2014</a:t>
            </a:r>
            <a:endParaRPr lang="en-US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33617408"/>
              </p:ext>
            </p:extLst>
          </p:nvPr>
        </p:nvGraphicFramePr>
        <p:xfrm>
          <a:off x="0" y="1085120"/>
          <a:ext cx="5617058" cy="41127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177462" y="1595451"/>
            <a:ext cx="35167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4">
                    <a:lumMod val="75000"/>
                  </a:schemeClr>
                </a:solidFill>
              </a:rPr>
              <a:t>The majority (60%) </a:t>
            </a:r>
            <a:r>
              <a:rPr lang="en-US" sz="2000" dirty="0" smtClean="0"/>
              <a:t>of facilities have increased profits compared to last year.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3813761" y="4874789"/>
            <a:ext cx="512861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accent4">
                    <a:lumMod val="75000"/>
                  </a:schemeClr>
                </a:solidFill>
              </a:rPr>
              <a:t>This is a trend going back to 2011</a:t>
            </a:r>
            <a:r>
              <a:rPr lang="en-US" sz="2000" i="1" dirty="0" smtClean="0"/>
              <a:t>.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6626961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4057991"/>
              </p:ext>
            </p:extLst>
          </p:nvPr>
        </p:nvGraphicFramePr>
        <p:xfrm>
          <a:off x="460375" y="111125"/>
          <a:ext cx="8223250" cy="6635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629786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94064" y="4384202"/>
            <a:ext cx="854993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 closer look at….</a:t>
            </a:r>
          </a:p>
          <a:p>
            <a:endParaRPr lang="en-US" sz="2800" dirty="0"/>
          </a:p>
          <a:p>
            <a:r>
              <a:rPr lang="en-US" sz="2800" dirty="0" smtClean="0"/>
              <a:t>							2015 regional trends in 							occupancy rates and gross profit.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594064" y="614608"/>
            <a:ext cx="655520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Review: 2015 Occupancy Rates and Gross Profit, compared to the previous year, as well as five- to seven-year trends.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525686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1059" y="0"/>
            <a:ext cx="900294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2015 </a:t>
            </a:r>
            <a:r>
              <a:rPr lang="en-US" sz="5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Occupancy</a:t>
            </a:r>
            <a:r>
              <a:rPr lang="en-US" sz="32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Compared</a:t>
            </a:r>
            <a:r>
              <a:rPr lang="en-US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to 2014</a:t>
            </a:r>
            <a:endParaRPr lang="en-US" sz="3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758268" y="1038418"/>
            <a:ext cx="3911599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REGIONAL TRENDS</a:t>
            </a:r>
            <a:endParaRPr lang="en-US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6117898"/>
              </p:ext>
            </p:extLst>
          </p:nvPr>
        </p:nvGraphicFramePr>
        <p:xfrm>
          <a:off x="118533" y="1270000"/>
          <a:ext cx="5063067" cy="558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622190" y="1731844"/>
            <a:ext cx="2895277" cy="5170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FF0000"/>
                </a:solidFill>
              </a:rPr>
              <a:t>South</a:t>
            </a:r>
            <a:r>
              <a:rPr lang="en-US" i="1" dirty="0" smtClean="0"/>
              <a:t> had the largest percentage with increased occupancy rates (61.1%).</a:t>
            </a:r>
          </a:p>
          <a:p>
            <a:endParaRPr lang="en-US" i="1" dirty="0"/>
          </a:p>
          <a:p>
            <a:r>
              <a:rPr lang="en-US" i="1" dirty="0" smtClean="0"/>
              <a:t>The </a:t>
            </a:r>
            <a:r>
              <a:rPr lang="en-US" sz="2400" i="1" dirty="0" smtClean="0">
                <a:solidFill>
                  <a:schemeClr val="bg1">
                    <a:lumMod val="65000"/>
                  </a:schemeClr>
                </a:solidFill>
              </a:rPr>
              <a:t>Northwest</a:t>
            </a:r>
            <a:r>
              <a:rPr lang="en-US" i="1" dirty="0" smtClean="0"/>
              <a:t> and </a:t>
            </a:r>
            <a:r>
              <a:rPr lang="en-US" sz="2400" i="1" dirty="0" smtClean="0">
                <a:solidFill>
                  <a:schemeClr val="accent4">
                    <a:lumMod val="75000"/>
                  </a:schemeClr>
                </a:solidFill>
              </a:rPr>
              <a:t>Midwest </a:t>
            </a:r>
            <a:r>
              <a:rPr lang="en-US" i="1" dirty="0" smtClean="0"/>
              <a:t>and</a:t>
            </a:r>
            <a:r>
              <a:rPr lang="en-US" sz="2400" i="1" dirty="0" smtClean="0"/>
              <a:t> </a:t>
            </a:r>
            <a:r>
              <a:rPr lang="en-US" sz="2400" i="1" dirty="0" smtClean="0">
                <a:solidFill>
                  <a:srgbClr val="3366FF"/>
                </a:solidFill>
              </a:rPr>
              <a:t>West</a:t>
            </a:r>
            <a:r>
              <a:rPr lang="en-US" i="1" dirty="0" smtClean="0">
                <a:solidFill>
                  <a:srgbClr val="3366FF"/>
                </a:solidFill>
              </a:rPr>
              <a:t> </a:t>
            </a:r>
            <a:r>
              <a:rPr lang="en-US" i="1" dirty="0" smtClean="0"/>
              <a:t>were very similar with around half reporting increases (50% and 45%, 46.2%).</a:t>
            </a:r>
          </a:p>
          <a:p>
            <a:endParaRPr lang="en-US" i="1" dirty="0"/>
          </a:p>
          <a:p>
            <a:r>
              <a:rPr lang="en-US" i="1" dirty="0" smtClean="0"/>
              <a:t>And the </a:t>
            </a:r>
            <a:r>
              <a:rPr lang="en-US" sz="2400" i="1" dirty="0" smtClean="0">
                <a:solidFill>
                  <a:srgbClr val="3366FF"/>
                </a:solidFill>
              </a:rPr>
              <a:t>West</a:t>
            </a:r>
            <a:r>
              <a:rPr lang="en-US" i="1" dirty="0" smtClean="0"/>
              <a:t> had zero facilities reporting decreased occupancy rates.</a:t>
            </a:r>
          </a:p>
          <a:p>
            <a:endParaRPr lang="en-US" i="1" dirty="0"/>
          </a:p>
          <a:p>
            <a:r>
              <a:rPr lang="en-US" i="1" dirty="0" smtClean="0"/>
              <a:t>Overall, very few facilities were reporting decreased occupancy rates.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1420868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318" y="994821"/>
            <a:ext cx="380968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REGIONAL TRENDS</a:t>
            </a:r>
            <a:endParaRPr lang="en-US" sz="36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-1507066" y="74"/>
            <a:ext cx="1202266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2015 Gross profit, </a:t>
            </a:r>
            <a:r>
              <a:rPr lang="en-US" sz="3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compared to 2014</a:t>
            </a:r>
            <a:endParaRPr lang="en-US" sz="36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6437242"/>
              </p:ext>
            </p:extLst>
          </p:nvPr>
        </p:nvGraphicFramePr>
        <p:xfrm>
          <a:off x="-118533" y="1243885"/>
          <a:ext cx="5757333" cy="53509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774267" y="2192236"/>
            <a:ext cx="2861733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West</a:t>
            </a:r>
            <a:r>
              <a:rPr lang="en-US" i="1" dirty="0" smtClean="0"/>
              <a:t> had a huge percentage reporting increased profits (80.7%), compared to last year, and similar to the </a:t>
            </a:r>
            <a:r>
              <a:rPr lang="en-US" sz="2400" i="1" dirty="0" smtClean="0">
                <a:solidFill>
                  <a:schemeClr val="accent4">
                    <a:lumMod val="75000"/>
                  </a:schemeClr>
                </a:solidFill>
              </a:rPr>
              <a:t>Midwest</a:t>
            </a:r>
            <a:r>
              <a:rPr lang="en-US" i="1" dirty="0" smtClean="0"/>
              <a:t> and </a:t>
            </a:r>
            <a:r>
              <a:rPr lang="en-US" sz="2400" i="1" dirty="0" smtClean="0">
                <a:solidFill>
                  <a:srgbClr val="FF0000"/>
                </a:solidFill>
              </a:rPr>
              <a:t>South</a:t>
            </a:r>
            <a:r>
              <a:rPr lang="en-US" i="1" dirty="0" smtClean="0"/>
              <a:t>.</a:t>
            </a:r>
          </a:p>
          <a:p>
            <a:endParaRPr lang="en-US" i="1" dirty="0" smtClean="0"/>
          </a:p>
          <a:p>
            <a:r>
              <a:rPr lang="en-US" sz="2400" i="1" dirty="0" smtClean="0">
                <a:solidFill>
                  <a:schemeClr val="bg1">
                    <a:lumMod val="50000"/>
                  </a:schemeClr>
                </a:solidFill>
              </a:rPr>
              <a:t>Northeast</a:t>
            </a:r>
            <a:r>
              <a:rPr lang="en-US" i="1" dirty="0" smtClean="0"/>
              <a:t> had the least with increased profits (39%) and the largest percentage with decreased profits (17%). </a:t>
            </a:r>
            <a:r>
              <a:rPr lang="en-US" i="1" dirty="0"/>
              <a:t>T</a:t>
            </a:r>
            <a:r>
              <a:rPr lang="en-US" i="1" dirty="0" smtClean="0"/>
              <a:t>he Northeast also had a large majority with steady profits.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1303778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6267" y="347511"/>
            <a:ext cx="597714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/>
              <a:t>What makes marina and boatyard businesses successful?</a:t>
            </a:r>
            <a:endParaRPr lang="en-US" sz="3200" i="1" dirty="0"/>
          </a:p>
        </p:txBody>
      </p:sp>
      <p:sp>
        <p:nvSpPr>
          <p:cNvPr id="3" name="TextBox 2"/>
          <p:cNvSpPr txBox="1"/>
          <p:nvPr/>
        </p:nvSpPr>
        <p:spPr>
          <a:xfrm>
            <a:off x="6010697" y="4927601"/>
            <a:ext cx="2726582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chemeClr val="accent4">
                    <a:lumMod val="75000"/>
                  </a:schemeClr>
                </a:solidFill>
              </a:rPr>
              <a:t>Glimpse into what profit centers </a:t>
            </a:r>
          </a:p>
          <a:p>
            <a:r>
              <a:rPr lang="en-US" sz="2400" i="1" dirty="0" smtClean="0">
                <a:solidFill>
                  <a:schemeClr val="accent4">
                    <a:lumMod val="75000"/>
                  </a:schemeClr>
                </a:solidFill>
              </a:rPr>
              <a:t>are most successful</a:t>
            </a:r>
            <a:endParaRPr lang="en-US" sz="2400" i="1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1946" y="494242"/>
            <a:ext cx="2455333" cy="1780116"/>
          </a:xfrm>
          <a:prstGeom prst="rect">
            <a:avLst/>
          </a:prstGeom>
        </p:spPr>
      </p:pic>
      <p:sp>
        <p:nvSpPr>
          <p:cNvPr id="5" name="Right Arrow 4"/>
          <p:cNvSpPr/>
          <p:nvPr/>
        </p:nvSpPr>
        <p:spPr>
          <a:xfrm>
            <a:off x="575733" y="1611358"/>
            <a:ext cx="3014134" cy="2319866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2015 (and beyond) statistics – occupancy rate, gross profit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4622800" y="2334605"/>
            <a:ext cx="2946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3366FF"/>
                </a:solidFill>
              </a:rPr>
              <a:t>Overall health of the whole marina/boatyard industry, and a regional perspective</a:t>
            </a:r>
            <a:endParaRPr lang="en-US" sz="2400" i="1" dirty="0">
              <a:solidFill>
                <a:srgbClr val="3366FF"/>
              </a:solidFill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1455634" y="4538134"/>
            <a:ext cx="3014134" cy="2319866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Revenue Report: </a:t>
            </a:r>
          </a:p>
          <a:p>
            <a:pPr algn="ctr"/>
            <a:r>
              <a:rPr lang="en-US" sz="2400" dirty="0" smtClean="0"/>
              <a:t>individual</a:t>
            </a:r>
            <a:endParaRPr lang="en-US" sz="2400" dirty="0"/>
          </a:p>
          <a:p>
            <a:pPr algn="ctr"/>
            <a:r>
              <a:rPr lang="en-US" sz="2400" dirty="0"/>
              <a:t>p</a:t>
            </a:r>
            <a:r>
              <a:rPr lang="en-US" sz="2400" dirty="0" smtClean="0"/>
              <a:t>roduct/services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475460" y="4519599"/>
            <a:ext cx="14513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Next: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313774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48844" y="-598"/>
            <a:ext cx="9351148" cy="141577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2015 Product/Service Revenues         </a:t>
            </a:r>
          </a:p>
          <a:p>
            <a:pPr algn="ctr"/>
            <a:r>
              <a:rPr lang="en-US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compared to 2014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4095" y="1637499"/>
            <a:ext cx="4005206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Leased Slips</a:t>
            </a:r>
          </a:p>
          <a:p>
            <a:r>
              <a:rPr lang="en-US" sz="2000" dirty="0" smtClean="0"/>
              <a:t>Transient Slips</a:t>
            </a:r>
          </a:p>
          <a:p>
            <a:r>
              <a:rPr lang="en-US" sz="2000" dirty="0" smtClean="0"/>
              <a:t>Dry Storage</a:t>
            </a:r>
          </a:p>
          <a:p>
            <a:r>
              <a:rPr lang="en-US" sz="2000" dirty="0" smtClean="0"/>
              <a:t>Moorings</a:t>
            </a:r>
          </a:p>
          <a:p>
            <a:r>
              <a:rPr lang="en-US" sz="2000" dirty="0" smtClean="0"/>
              <a:t>Launch Ramp</a:t>
            </a:r>
          </a:p>
          <a:p>
            <a:r>
              <a:rPr lang="en-US" sz="2000" dirty="0" smtClean="0"/>
              <a:t>Fuel</a:t>
            </a:r>
          </a:p>
          <a:p>
            <a:r>
              <a:rPr lang="en-US" sz="2000" dirty="0" smtClean="0"/>
              <a:t>Restaurant</a:t>
            </a:r>
          </a:p>
          <a:p>
            <a:r>
              <a:rPr lang="en-US" sz="2000" dirty="0" smtClean="0"/>
              <a:t>Commercial/Retail Lease Space</a:t>
            </a:r>
          </a:p>
          <a:p>
            <a:r>
              <a:rPr lang="en-US" sz="2000" dirty="0" smtClean="0"/>
              <a:t>Ship/Convenience Store</a:t>
            </a:r>
          </a:p>
          <a:p>
            <a:r>
              <a:rPr lang="en-US" sz="2000" dirty="0" smtClean="0"/>
              <a:t>Boat Maintenance and Repair</a:t>
            </a:r>
          </a:p>
          <a:p>
            <a:r>
              <a:rPr lang="en-US" sz="2000" dirty="0" smtClean="0"/>
              <a:t>Haul-out/Winterization Services</a:t>
            </a:r>
          </a:p>
          <a:p>
            <a:r>
              <a:rPr lang="en-US" sz="2000" dirty="0" smtClean="0"/>
              <a:t>Self-Service Repair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483471" y="1637499"/>
            <a:ext cx="4129351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New Boat Sales/Brokerage</a:t>
            </a:r>
          </a:p>
          <a:p>
            <a:r>
              <a:rPr lang="en-US" sz="2000" dirty="0" smtClean="0"/>
              <a:t>Used Boat Sales/Brokerage</a:t>
            </a:r>
          </a:p>
          <a:p>
            <a:r>
              <a:rPr lang="en-US" sz="2000" dirty="0" err="1" smtClean="0"/>
              <a:t>Pumpout</a:t>
            </a:r>
            <a:endParaRPr lang="en-US" sz="2000" dirty="0" smtClean="0"/>
          </a:p>
          <a:p>
            <a:r>
              <a:rPr lang="en-US" sz="2000" dirty="0" smtClean="0"/>
              <a:t>Boat Club</a:t>
            </a:r>
          </a:p>
          <a:p>
            <a:r>
              <a:rPr lang="en-US" sz="2000" dirty="0" smtClean="0"/>
              <a:t>Boat Rental</a:t>
            </a:r>
          </a:p>
          <a:p>
            <a:r>
              <a:rPr lang="en-US" sz="2000" dirty="0" smtClean="0"/>
              <a:t>Water Toy Rental</a:t>
            </a:r>
          </a:p>
          <a:p>
            <a:r>
              <a:rPr lang="en-US" sz="2000" dirty="0" smtClean="0"/>
              <a:t>Tour Boat/Charter Fishing/Water Taxi</a:t>
            </a:r>
          </a:p>
          <a:p>
            <a:r>
              <a:rPr lang="en-US" sz="2000" dirty="0" smtClean="0"/>
              <a:t>Event services/Venue</a:t>
            </a:r>
          </a:p>
          <a:p>
            <a:r>
              <a:rPr lang="en-US" sz="2000" dirty="0" smtClean="0"/>
              <a:t>Cabin/Campground/RV Park</a:t>
            </a:r>
          </a:p>
          <a:p>
            <a:r>
              <a:rPr lang="en-US" sz="2000" dirty="0" smtClean="0"/>
              <a:t>Sailing/Training School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049968" y="5283200"/>
            <a:ext cx="42165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SURVEY QUESTION:</a:t>
            </a:r>
          </a:p>
          <a:p>
            <a:r>
              <a:rPr lang="en-US" i="1" dirty="0" smtClean="0"/>
              <a:t>Did revenues for each product/service increase, decrease or stay the same, compared to the previous year?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294732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0782" y="1958143"/>
            <a:ext cx="351676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chemeClr val="tx2">
                    <a:lumMod val="75000"/>
                  </a:schemeClr>
                </a:solidFill>
              </a:rPr>
              <a:t>Percentage of facilities with increased revenues:</a:t>
            </a:r>
          </a:p>
          <a:p>
            <a:endParaRPr lang="en-US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Leased Slips – 54.3%</a:t>
            </a:r>
          </a:p>
          <a:p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Fuel – 49%</a:t>
            </a:r>
          </a:p>
          <a:p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Boat Maintenance – 49%</a:t>
            </a:r>
          </a:p>
          <a:p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Dry Storage – 47%</a:t>
            </a:r>
          </a:p>
          <a:p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Used Boat Sales – 46%</a:t>
            </a:r>
          </a:p>
          <a:p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Ship/Convenience Store – 45%</a:t>
            </a:r>
          </a:p>
          <a:p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Restaurant – 44%</a:t>
            </a:r>
          </a:p>
          <a:p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Boat Rental – 44.4%</a:t>
            </a:r>
          </a:p>
          <a:p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Water Toy Rental – 40%</a:t>
            </a:r>
          </a:p>
          <a:p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Transient slips – 40%</a:t>
            </a:r>
          </a:p>
          <a:p>
            <a:endParaRPr lang="en-US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48844" y="-598"/>
            <a:ext cx="9351148" cy="141577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2015 Product/Service Revenues         </a:t>
            </a:r>
          </a:p>
          <a:p>
            <a:pPr algn="ctr"/>
            <a:r>
              <a:rPr lang="en-US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compared to 2014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336701" y="2447894"/>
            <a:ext cx="3516767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FF0000"/>
                </a:solidFill>
              </a:rPr>
              <a:t>Percentage of facilities with decreased revenues: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sz="2000" dirty="0" smtClean="0">
                <a:solidFill>
                  <a:srgbClr val="FF0000"/>
                </a:solidFill>
              </a:rPr>
              <a:t>Fuel – 27%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New Boat Sales – 19%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Restaurant – 12%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Ship/Convenience Store – 14%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Boat Maintenance – 12%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Transient Slips – 12%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Haul-out/Winterization – 13%</a:t>
            </a:r>
          </a:p>
        </p:txBody>
      </p:sp>
    </p:spTree>
    <p:extLst>
      <p:ext uri="{BB962C8B-B14F-4D97-AF65-F5344CB8AC3E}">
        <p14:creationId xmlns:p14="http://schemas.microsoft.com/office/powerpoint/2010/main" val="1665646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en-US" dirty="0" smtClean="0"/>
              <a:t>Marina Industry Survey</a:t>
            </a:r>
            <a:br>
              <a:rPr lang="en-US" dirty="0" smtClean="0"/>
            </a:br>
            <a:r>
              <a:rPr lang="en-US" sz="2700" i="1" dirty="0" smtClean="0"/>
              <a:t>Why are survey statistics important?</a:t>
            </a:r>
            <a:endParaRPr lang="en-US" sz="27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769261"/>
          </a:xfrm>
        </p:spPr>
        <p:txBody>
          <a:bodyPr/>
          <a:lstStyle/>
          <a:p>
            <a:endParaRPr lang="en-US" dirty="0" smtClean="0"/>
          </a:p>
          <a:p>
            <a:pPr marL="0" indent="0">
              <a:buNone/>
            </a:pPr>
            <a:r>
              <a:rPr lang="en-US" dirty="0"/>
              <a:t>I</a:t>
            </a:r>
            <a:r>
              <a:rPr lang="en-US" dirty="0" smtClean="0"/>
              <a:t>ndustry performance statistics are underutilized by the marina industry.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3245973"/>
            <a:ext cx="8229600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>
              <a:buFont typeface="Arial"/>
              <a:buChar char="•"/>
            </a:pPr>
            <a:r>
              <a:rPr lang="en-US" sz="3200" dirty="0" smtClean="0"/>
              <a:t>Important for </a:t>
            </a:r>
            <a:r>
              <a:rPr lang="en-US" sz="3200" dirty="0"/>
              <a:t>the growth of the </a:t>
            </a:r>
            <a:r>
              <a:rPr lang="en-US" sz="3200" dirty="0" smtClean="0"/>
              <a:t>industry (</a:t>
            </a:r>
            <a:r>
              <a:rPr lang="en-US" sz="3200" i="1" dirty="0" smtClean="0"/>
              <a:t>finding investors, especially firms new to marina/waterfront development</a:t>
            </a:r>
            <a:r>
              <a:rPr lang="en-US" sz="3200" dirty="0" smtClean="0"/>
              <a:t>)</a:t>
            </a:r>
          </a:p>
          <a:p>
            <a:pPr lvl="1"/>
            <a:endParaRPr lang="en-US" sz="3200" dirty="0" smtClean="0"/>
          </a:p>
          <a:p>
            <a:pPr marL="914400" lvl="1" indent="-457200">
              <a:buFont typeface="Arial"/>
              <a:buChar char="•"/>
            </a:pPr>
            <a:r>
              <a:rPr lang="en-US" sz="3200" dirty="0" smtClean="0"/>
              <a:t>Vital </a:t>
            </a:r>
            <a:r>
              <a:rPr lang="en-US" sz="3200" dirty="0"/>
              <a:t>to your own </a:t>
            </a:r>
            <a:r>
              <a:rPr lang="en-US" sz="3200" dirty="0" smtClean="0"/>
              <a:t>growth and planning (</a:t>
            </a:r>
            <a:r>
              <a:rPr lang="en-US" sz="3200" i="1" dirty="0" smtClean="0"/>
              <a:t>gauging </a:t>
            </a:r>
            <a:r>
              <a:rPr lang="en-US" sz="3200" i="1" dirty="0"/>
              <a:t>how your business performs against your </a:t>
            </a:r>
            <a:r>
              <a:rPr lang="en-US" sz="3200" i="1" dirty="0" smtClean="0"/>
              <a:t>peers</a:t>
            </a:r>
            <a:r>
              <a:rPr lang="en-US" sz="3200" dirty="0" smtClean="0"/>
              <a:t>)</a:t>
            </a:r>
            <a:endParaRPr lang="en-US" sz="3200" dirty="0"/>
          </a:p>
          <a:p>
            <a:endParaRPr lang="en-US" dirty="0"/>
          </a:p>
        </p:txBody>
      </p:sp>
      <p:pic>
        <p:nvPicPr>
          <p:cNvPr id="7" name="Picture 6" descr="MDASurveys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307" y="0"/>
            <a:ext cx="2853924" cy="1923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4883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entagon 8"/>
          <p:cNvSpPr/>
          <p:nvPr/>
        </p:nvSpPr>
        <p:spPr>
          <a:xfrm>
            <a:off x="0" y="355600"/>
            <a:ext cx="2167466" cy="1303867"/>
          </a:xfrm>
          <a:prstGeom prst="homePlat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#1. Highest percentage of increased revenues (53.4%)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677710" y="-100073"/>
            <a:ext cx="9351148" cy="141577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2015 Leased Slip Revenues         </a:t>
            </a:r>
          </a:p>
          <a:p>
            <a:pPr algn="ctr"/>
            <a:r>
              <a:rPr lang="en-US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compared to 2014</a:t>
            </a:r>
          </a:p>
        </p:txBody>
      </p:sp>
      <p:sp>
        <p:nvSpPr>
          <p:cNvPr id="3" name="Rectangle 2"/>
          <p:cNvSpPr/>
          <p:nvPr/>
        </p:nvSpPr>
        <p:spPr>
          <a:xfrm>
            <a:off x="5571066" y="1659467"/>
            <a:ext cx="3572934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REGIONAL </a:t>
            </a:r>
            <a:br>
              <a:rPr lang="en-US" sz="4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</a:br>
            <a:r>
              <a:rPr lang="en-US" sz="4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TRENDS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980126" y="3432234"/>
            <a:ext cx="1725819" cy="3108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3366FF"/>
                </a:solidFill>
              </a:rPr>
              <a:t>West</a:t>
            </a:r>
            <a:r>
              <a:rPr lang="en-US" sz="2000" i="1" dirty="0" smtClean="0"/>
              <a:t> and </a:t>
            </a:r>
            <a:r>
              <a:rPr lang="en-US" sz="2400" i="1" dirty="0" smtClean="0">
                <a:solidFill>
                  <a:srgbClr val="FF0000"/>
                </a:solidFill>
              </a:rPr>
              <a:t>South</a:t>
            </a:r>
            <a:r>
              <a:rPr lang="en-US" sz="2000" i="1" dirty="0" smtClean="0"/>
              <a:t> have slightly higher increases, compared to </a:t>
            </a:r>
            <a:r>
              <a:rPr lang="en-US" sz="2400" i="1" dirty="0" smtClean="0">
                <a:solidFill>
                  <a:schemeClr val="accent4">
                    <a:lumMod val="75000"/>
                  </a:schemeClr>
                </a:solidFill>
              </a:rPr>
              <a:t>Midwest</a:t>
            </a:r>
            <a:r>
              <a:rPr lang="en-US" sz="2000" i="1" dirty="0" smtClean="0"/>
              <a:t> and </a:t>
            </a:r>
            <a:r>
              <a:rPr lang="en-US" sz="2400" i="1" dirty="0" smtClean="0">
                <a:solidFill>
                  <a:schemeClr val="bg1">
                    <a:lumMod val="50000"/>
                  </a:schemeClr>
                </a:solidFill>
              </a:rPr>
              <a:t>Northeast</a:t>
            </a:r>
            <a:r>
              <a:rPr lang="en-US" sz="2000" i="1" dirty="0"/>
              <a:t> </a:t>
            </a:r>
            <a:r>
              <a:rPr lang="en-US" sz="2000" i="1" dirty="0" smtClean="0"/>
              <a:t>– but all very close.</a:t>
            </a:r>
            <a:endParaRPr lang="en-US" sz="2000" i="1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5650472"/>
              </p:ext>
            </p:extLst>
          </p:nvPr>
        </p:nvGraphicFramePr>
        <p:xfrm>
          <a:off x="0" y="1315699"/>
          <a:ext cx="6222917" cy="55541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531781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100073"/>
            <a:ext cx="935114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2015 Fuel Revenues </a:t>
            </a:r>
            <a:r>
              <a:rPr lang="en-US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compared to 2014</a:t>
            </a:r>
          </a:p>
        </p:txBody>
      </p:sp>
      <p:sp>
        <p:nvSpPr>
          <p:cNvPr id="3" name="Pentagon 2"/>
          <p:cNvSpPr/>
          <p:nvPr/>
        </p:nvSpPr>
        <p:spPr>
          <a:xfrm>
            <a:off x="220509" y="1089051"/>
            <a:ext cx="2438024" cy="1303866"/>
          </a:xfrm>
          <a:prstGeom prst="homePlat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#2 increased revenues (49%);</a:t>
            </a:r>
          </a:p>
          <a:p>
            <a:pPr algn="ctr"/>
            <a:r>
              <a:rPr lang="en-US" dirty="0" smtClean="0"/>
              <a:t>Highest reported decrease in revenues (27%)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5698956"/>
              </p:ext>
            </p:extLst>
          </p:nvPr>
        </p:nvGraphicFramePr>
        <p:xfrm>
          <a:off x="220510" y="2506132"/>
          <a:ext cx="5587624" cy="43518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248399" y="2885398"/>
            <a:ext cx="216746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i="1" dirty="0"/>
          </a:p>
          <a:p>
            <a:r>
              <a:rPr lang="en-US" i="1" dirty="0" smtClean="0"/>
              <a:t>The </a:t>
            </a:r>
            <a:r>
              <a:rPr lang="en-US" sz="2000" i="1" dirty="0" smtClean="0">
                <a:solidFill>
                  <a:srgbClr val="FF0000"/>
                </a:solidFill>
              </a:rPr>
              <a:t>South</a:t>
            </a:r>
            <a:r>
              <a:rPr lang="en-US" i="1" dirty="0" smtClean="0"/>
              <a:t> had larger decreases in fuel revenues, nearly 1/3, and the </a:t>
            </a:r>
            <a:r>
              <a:rPr lang="en-US" sz="2000" i="1" dirty="0" smtClean="0">
                <a:solidFill>
                  <a:schemeClr val="bg1">
                    <a:lumMod val="50000"/>
                  </a:schemeClr>
                </a:solidFill>
              </a:rPr>
              <a:t>Northwest</a:t>
            </a:r>
            <a:r>
              <a:rPr lang="en-US" i="1" dirty="0" smtClean="0"/>
              <a:t> had about a quarter.</a:t>
            </a:r>
            <a:endParaRPr lang="en-US" i="1" dirty="0"/>
          </a:p>
        </p:txBody>
      </p:sp>
      <p:sp>
        <p:nvSpPr>
          <p:cNvPr id="6" name="Rectangle 5"/>
          <p:cNvSpPr/>
          <p:nvPr/>
        </p:nvSpPr>
        <p:spPr>
          <a:xfrm>
            <a:off x="3475567" y="823257"/>
            <a:ext cx="4665134" cy="58477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REGIONAL TRENDS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69467" y="1515753"/>
            <a:ext cx="22352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>
                <a:solidFill>
                  <a:srgbClr val="7F7F7F"/>
                </a:solidFill>
              </a:rPr>
              <a:t>Midwest</a:t>
            </a:r>
            <a:r>
              <a:rPr lang="en-US" i="1" dirty="0" smtClean="0"/>
              <a:t> had huge increases in fuel revenues, while the </a:t>
            </a:r>
            <a:r>
              <a:rPr lang="en-US" sz="2000" i="1" dirty="0" smtClean="0">
                <a:solidFill>
                  <a:srgbClr val="3366FF"/>
                </a:solidFill>
              </a:rPr>
              <a:t>West</a:t>
            </a:r>
            <a:r>
              <a:rPr lang="en-US" i="1" dirty="0" smtClean="0"/>
              <a:t> had half that percentage.</a:t>
            </a: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841067" y="4826674"/>
            <a:ext cx="221826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The </a:t>
            </a:r>
            <a:r>
              <a:rPr lang="en-US" sz="2000" i="1" dirty="0" smtClean="0">
                <a:solidFill>
                  <a:schemeClr val="accent1">
                    <a:lumMod val="75000"/>
                  </a:schemeClr>
                </a:solidFill>
              </a:rPr>
              <a:t>West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i="1" dirty="0" smtClean="0"/>
              <a:t>had the fewest reported decreases in revenue, and a large percentage with steady fuel revenues.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5288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0509" y="-100073"/>
            <a:ext cx="9351148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2015 Boat Maintenance/Repair Revenues         </a:t>
            </a:r>
          </a:p>
          <a:p>
            <a:pPr algn="ctr"/>
            <a:r>
              <a:rPr lang="en-US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compared to 2014</a:t>
            </a:r>
          </a:p>
        </p:txBody>
      </p:sp>
      <p:sp>
        <p:nvSpPr>
          <p:cNvPr id="3" name="Pentagon 2"/>
          <p:cNvSpPr/>
          <p:nvPr/>
        </p:nvSpPr>
        <p:spPr>
          <a:xfrm>
            <a:off x="220509" y="592667"/>
            <a:ext cx="2438024" cy="1303866"/>
          </a:xfrm>
          <a:prstGeom prst="homePlat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#3 in increased revenues (49%);</a:t>
            </a:r>
          </a:p>
          <a:p>
            <a:pPr algn="ctr"/>
            <a:r>
              <a:rPr lang="en-US" dirty="0" smtClean="0"/>
              <a:t>#5 in decrease in revenues (12%)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5955695"/>
              </p:ext>
            </p:extLst>
          </p:nvPr>
        </p:nvGraphicFramePr>
        <p:xfrm>
          <a:off x="0" y="2057399"/>
          <a:ext cx="6502400" cy="46651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645795" y="1656576"/>
            <a:ext cx="2269067" cy="4924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>
                <a:solidFill>
                  <a:schemeClr val="accent4">
                    <a:lumMod val="75000"/>
                  </a:schemeClr>
                </a:solidFill>
              </a:rPr>
              <a:t>Midwest</a:t>
            </a:r>
            <a:r>
              <a:rPr lang="en-US" i="1" dirty="0" smtClean="0"/>
              <a:t> is reporting big increases</a:t>
            </a:r>
            <a:r>
              <a:rPr lang="en-US" i="1" dirty="0"/>
              <a:t> </a:t>
            </a:r>
            <a:r>
              <a:rPr lang="en-US" i="1" dirty="0" smtClean="0"/>
              <a:t>(70.6%), and the </a:t>
            </a:r>
            <a:r>
              <a:rPr lang="en-US" sz="2000" i="1" dirty="0" smtClean="0">
                <a:solidFill>
                  <a:schemeClr val="bg1">
                    <a:lumMod val="50000"/>
                  </a:schemeClr>
                </a:solidFill>
              </a:rPr>
              <a:t>Northwest</a:t>
            </a:r>
            <a:r>
              <a:rPr lang="en-US" i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i="1" dirty="0" smtClean="0"/>
              <a:t>had the lowest increased revenues, (34.6%).</a:t>
            </a:r>
          </a:p>
          <a:p>
            <a:endParaRPr lang="en-US" i="1" dirty="0"/>
          </a:p>
          <a:p>
            <a:r>
              <a:rPr lang="en-US" i="1" dirty="0" smtClean="0"/>
              <a:t>No one in the </a:t>
            </a:r>
            <a:r>
              <a:rPr lang="en-US" sz="2000" i="1" dirty="0" smtClean="0">
                <a:solidFill>
                  <a:schemeClr val="accent1">
                    <a:lumMod val="75000"/>
                  </a:schemeClr>
                </a:solidFill>
              </a:rPr>
              <a:t>West</a:t>
            </a:r>
            <a:r>
              <a:rPr lang="en-US" i="1" dirty="0" smtClean="0"/>
              <a:t> was reporting decreased revenues, and it was varied across the other regions, from 7 to 21%, with the </a:t>
            </a:r>
            <a:r>
              <a:rPr lang="en-US" sz="2000" i="1" dirty="0" smtClean="0">
                <a:solidFill>
                  <a:srgbClr val="FF0000"/>
                </a:solidFill>
              </a:rPr>
              <a:t>South</a:t>
            </a:r>
            <a:r>
              <a:rPr lang="en-US" i="1" dirty="0" smtClean="0"/>
              <a:t> reporting the highest percentage with decreased profits.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384494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4431669"/>
              </p:ext>
            </p:extLst>
          </p:nvPr>
        </p:nvGraphicFramePr>
        <p:xfrm>
          <a:off x="0" y="1896533"/>
          <a:ext cx="5689600" cy="49614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0" y="-100073"/>
            <a:ext cx="9351148" cy="126188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2015 Dry Storage Revenues         </a:t>
            </a:r>
          </a:p>
          <a:p>
            <a:pPr algn="ctr"/>
            <a:r>
              <a:rPr lang="en-US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compared to 2014</a:t>
            </a:r>
          </a:p>
        </p:txBody>
      </p:sp>
      <p:sp>
        <p:nvSpPr>
          <p:cNvPr id="4" name="Pentagon 3"/>
          <p:cNvSpPr/>
          <p:nvPr/>
        </p:nvSpPr>
        <p:spPr>
          <a:xfrm>
            <a:off x="0" y="592667"/>
            <a:ext cx="2438024" cy="1303866"/>
          </a:xfrm>
          <a:prstGeom prst="homePlat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#4 in increased revenues (47%)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299199" y="2061345"/>
            <a:ext cx="2421467" cy="4370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Midwest</a:t>
            </a:r>
            <a:r>
              <a:rPr lang="en-US" dirty="0" smtClean="0"/>
              <a:t> again had highest increases in dry storage revenues (61%), with the other three regions fairly close in numbers.</a:t>
            </a:r>
          </a:p>
          <a:p>
            <a:endParaRPr lang="en-US" dirty="0"/>
          </a:p>
          <a:p>
            <a:r>
              <a:rPr lang="en-US" dirty="0" smtClean="0"/>
              <a:t>Again, no facilities in the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West</a:t>
            </a:r>
            <a:r>
              <a:rPr lang="en-US" dirty="0" smtClean="0"/>
              <a:t> reported decreased dry storage revenues. Both the </a:t>
            </a:r>
            <a:r>
              <a:rPr lang="en-US" sz="2000" dirty="0" smtClean="0">
                <a:solidFill>
                  <a:srgbClr val="FF0000"/>
                </a:solidFill>
              </a:rPr>
              <a:t>South</a:t>
            </a:r>
            <a:r>
              <a:rPr lang="en-US" dirty="0" smtClean="0"/>
              <a:t> and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Northwest</a:t>
            </a:r>
            <a:r>
              <a:rPr lang="en-US" dirty="0" smtClean="0"/>
              <a:t> reported about 15%, with the </a:t>
            </a:r>
            <a:r>
              <a:rPr lang="en-US" sz="2000" dirty="0" smtClean="0">
                <a:solidFill>
                  <a:srgbClr val="7F7F7F"/>
                </a:solidFill>
              </a:rPr>
              <a:t>Midwest</a:t>
            </a:r>
            <a:r>
              <a:rPr lang="en-US" dirty="0" smtClean="0"/>
              <a:t> in at less than half that, 6%.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220633" y="1425769"/>
            <a:ext cx="4665134" cy="58477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REGIONAL TRENDS</a:t>
            </a:r>
          </a:p>
        </p:txBody>
      </p:sp>
    </p:spTree>
    <p:extLst>
      <p:ext uri="{BB962C8B-B14F-4D97-AF65-F5344CB8AC3E}">
        <p14:creationId xmlns:p14="http://schemas.microsoft.com/office/powerpoint/2010/main" val="14754228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100073"/>
            <a:ext cx="9351148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2015 Ship Store/Convenience Revenues         </a:t>
            </a:r>
          </a:p>
          <a:p>
            <a:pPr algn="ctr"/>
            <a:r>
              <a:rPr lang="en-US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compared to 2014</a:t>
            </a:r>
          </a:p>
        </p:txBody>
      </p:sp>
      <p:sp>
        <p:nvSpPr>
          <p:cNvPr id="3" name="Pentagon 2"/>
          <p:cNvSpPr/>
          <p:nvPr/>
        </p:nvSpPr>
        <p:spPr>
          <a:xfrm>
            <a:off x="0" y="753534"/>
            <a:ext cx="2438024" cy="1303866"/>
          </a:xfrm>
          <a:prstGeom prst="homePlat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#6 in increased revenues (45%);</a:t>
            </a:r>
          </a:p>
          <a:p>
            <a:pPr algn="ctr"/>
            <a:r>
              <a:rPr lang="en-US" dirty="0" smtClean="0"/>
              <a:t>#4 in decreased revenues (14%)</a:t>
            </a:r>
          </a:p>
          <a:p>
            <a:pPr algn="ctr"/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7086486"/>
              </p:ext>
            </p:extLst>
          </p:nvPr>
        </p:nvGraphicFramePr>
        <p:xfrm>
          <a:off x="169334" y="2057400"/>
          <a:ext cx="6214534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58000" y="636336"/>
            <a:ext cx="1811867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FF0000"/>
                </a:solidFill>
              </a:rPr>
              <a:t>South</a:t>
            </a:r>
            <a:r>
              <a:rPr lang="en-US" i="1" dirty="0" smtClean="0"/>
              <a:t>, </a:t>
            </a:r>
            <a:r>
              <a:rPr lang="en-US" sz="2400" i="1" dirty="0" smtClean="0">
                <a:solidFill>
                  <a:schemeClr val="accent4">
                    <a:lumMod val="75000"/>
                  </a:schemeClr>
                </a:solidFill>
              </a:rPr>
              <a:t>Midwest</a:t>
            </a:r>
            <a:r>
              <a:rPr lang="en-US" i="1" dirty="0" smtClean="0"/>
              <a:t> and </a:t>
            </a:r>
            <a:r>
              <a:rPr lang="en-US" sz="2400" i="1" dirty="0" smtClean="0">
                <a:solidFill>
                  <a:srgbClr val="3366FF"/>
                </a:solidFill>
              </a:rPr>
              <a:t>West</a:t>
            </a:r>
            <a:r>
              <a:rPr lang="en-US" i="1" dirty="0" smtClean="0">
                <a:solidFill>
                  <a:srgbClr val="3366FF"/>
                </a:solidFill>
              </a:rPr>
              <a:t> </a:t>
            </a:r>
            <a:r>
              <a:rPr lang="en-US" i="1" dirty="0" smtClean="0"/>
              <a:t>all had similar revenue increases around 50%.</a:t>
            </a:r>
          </a:p>
          <a:p>
            <a:endParaRPr lang="en-US" sz="2000" i="1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2000" i="1" dirty="0" smtClean="0"/>
              <a:t>The</a:t>
            </a:r>
            <a:r>
              <a:rPr lang="en-US" sz="2000" i="1" dirty="0" smtClean="0">
                <a:solidFill>
                  <a:schemeClr val="bg1">
                    <a:lumMod val="50000"/>
                  </a:schemeClr>
                </a:solidFill>
              </a:rPr>
              <a:t> Northwest</a:t>
            </a:r>
            <a:r>
              <a:rPr lang="en-US" i="1" dirty="0" smtClean="0"/>
              <a:t> had significantly lower increased revenues (28%), but a large majority with steady revenues (60%).</a:t>
            </a:r>
          </a:p>
          <a:p>
            <a:endParaRPr lang="en-US" i="1" dirty="0"/>
          </a:p>
          <a:p>
            <a:r>
              <a:rPr lang="en-US" i="1" dirty="0" smtClean="0"/>
              <a:t>The </a:t>
            </a:r>
            <a:r>
              <a:rPr lang="en-US" sz="2000" i="1" dirty="0" smtClean="0">
                <a:solidFill>
                  <a:srgbClr val="FF0000"/>
                </a:solidFill>
              </a:rPr>
              <a:t>South</a:t>
            </a:r>
            <a:r>
              <a:rPr lang="en-US" i="1" dirty="0" smtClean="0"/>
              <a:t> had the largest report of decreased revenues at the ship store.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9681607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5334" y="245843"/>
            <a:ext cx="6555206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Review: </a:t>
            </a:r>
          </a:p>
          <a:p>
            <a:pPr marL="457200" indent="-457200">
              <a:buFont typeface="Arial"/>
              <a:buChar char="•"/>
            </a:pPr>
            <a:r>
              <a:rPr lang="en-US" sz="2400" dirty="0" smtClean="0"/>
              <a:t>2015 Occupancy Rates and Gross Profit, compared to the previous year, as well as five- to seven-year trends. (Overall health)</a:t>
            </a:r>
          </a:p>
          <a:p>
            <a:endParaRPr lang="en-US" sz="2400" dirty="0" smtClean="0"/>
          </a:p>
          <a:p>
            <a:pPr marL="457200" indent="-457200">
              <a:buFont typeface="Arial"/>
              <a:buChar char="•"/>
            </a:pPr>
            <a:r>
              <a:rPr lang="en-US" sz="2400" dirty="0" smtClean="0"/>
              <a:t>2015 </a:t>
            </a:r>
            <a:r>
              <a:rPr lang="en-US" sz="2400" dirty="0"/>
              <a:t>regional trends in </a:t>
            </a:r>
            <a:r>
              <a:rPr lang="en-US" sz="2400" dirty="0" smtClean="0"/>
              <a:t>occupancy </a:t>
            </a:r>
            <a:r>
              <a:rPr lang="en-US" sz="2400" dirty="0"/>
              <a:t>rates and gross profit</a:t>
            </a:r>
            <a:r>
              <a:rPr lang="en-US" sz="2400" dirty="0" smtClean="0"/>
              <a:t>. (Regional perspective)</a:t>
            </a:r>
          </a:p>
          <a:p>
            <a:pPr marL="457200" indent="-457200">
              <a:buFont typeface="Arial"/>
              <a:buChar char="•"/>
            </a:pPr>
            <a:endParaRPr lang="en-US" sz="2400" dirty="0"/>
          </a:p>
          <a:p>
            <a:pPr marL="457200" indent="-457200">
              <a:buFont typeface="Arial"/>
              <a:buChar char="•"/>
            </a:pPr>
            <a:r>
              <a:rPr lang="en-US" sz="2400" dirty="0" smtClean="0"/>
              <a:t>Product/service profit centers with the largest increases and decreases in profits. (Overall industry and regional trends)</a:t>
            </a:r>
            <a:endParaRPr lang="en-US" sz="2400" dirty="0"/>
          </a:p>
          <a:p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4629614" y="5510985"/>
            <a:ext cx="36463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Next…a couple more pieces to the puzzle…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463659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54667" y="745067"/>
            <a:ext cx="53170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Other factors contributing to the success or failure of a marina/boatyard?</a:t>
            </a:r>
            <a:endParaRPr lang="en-US" sz="2400" i="1" dirty="0"/>
          </a:p>
        </p:txBody>
      </p:sp>
      <p:sp>
        <p:nvSpPr>
          <p:cNvPr id="3" name="TextBox 2"/>
          <p:cNvSpPr txBox="1"/>
          <p:nvPr/>
        </p:nvSpPr>
        <p:spPr>
          <a:xfrm>
            <a:off x="897467" y="2507228"/>
            <a:ext cx="409786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Survey topics:</a:t>
            </a:r>
          </a:p>
          <a:p>
            <a:endParaRPr lang="en-US" sz="2400" dirty="0"/>
          </a:p>
          <a:p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Expenses – </a:t>
            </a:r>
            <a:r>
              <a:rPr lang="en-US" sz="2400" i="1" dirty="0" smtClean="0">
                <a:solidFill>
                  <a:schemeClr val="accent6">
                    <a:lumMod val="75000"/>
                  </a:schemeClr>
                </a:solidFill>
              </a:rPr>
              <a:t>if you pay out more, profits decrease.</a:t>
            </a:r>
          </a:p>
          <a:p>
            <a:endParaRPr lang="en-US" sz="2400" i="1" dirty="0"/>
          </a:p>
          <a:p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Rates – </a:t>
            </a:r>
            <a:r>
              <a:rPr lang="en-US" sz="2400" i="1" dirty="0" smtClean="0">
                <a:solidFill>
                  <a:schemeClr val="accent3">
                    <a:lumMod val="50000"/>
                  </a:schemeClr>
                </a:solidFill>
              </a:rPr>
              <a:t>if you’re charging less, profits decrease.</a:t>
            </a:r>
            <a:endParaRPr lang="en-US" sz="2400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" name="Up Arrow 3"/>
          <p:cNvSpPr/>
          <p:nvPr/>
        </p:nvSpPr>
        <p:spPr>
          <a:xfrm>
            <a:off x="5571067" y="2252133"/>
            <a:ext cx="1557866" cy="1710267"/>
          </a:xfrm>
          <a:prstGeom prst="up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E46C0A"/>
              </a:solidFill>
            </a:endParaRPr>
          </a:p>
        </p:txBody>
      </p:sp>
      <p:sp>
        <p:nvSpPr>
          <p:cNvPr id="5" name="Down Arrow 4"/>
          <p:cNvSpPr/>
          <p:nvPr/>
        </p:nvSpPr>
        <p:spPr>
          <a:xfrm>
            <a:off x="5554133" y="4521201"/>
            <a:ext cx="1574800" cy="1761066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6077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85706" y="26823"/>
            <a:ext cx="716667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2015 Rates, </a:t>
            </a:r>
            <a:r>
              <a:rPr lang="en-US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compared to 2014</a:t>
            </a:r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8097677"/>
              </p:ext>
            </p:extLst>
          </p:nvPr>
        </p:nvGraphicFramePr>
        <p:xfrm>
          <a:off x="-696491" y="1285556"/>
          <a:ext cx="6964908" cy="56134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268416" y="1413597"/>
            <a:ext cx="264256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majority of facilities (51%) kept rates steady, compared to last year, and large number (45%) increased rates. Very few decreased rates 4%).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4696468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3880" y="0"/>
            <a:ext cx="8676089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2015 Expenses, </a:t>
            </a:r>
            <a:r>
              <a:rPr lang="en-US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compared to 2014</a:t>
            </a:r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6347567"/>
              </p:ext>
            </p:extLst>
          </p:nvPr>
        </p:nvGraphicFramePr>
        <p:xfrm>
          <a:off x="0" y="641923"/>
          <a:ext cx="7395092" cy="47487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657631" y="1229216"/>
            <a:ext cx="218233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 large two-thirds majority (67%) had increased expenses, and one-quarter (26%) had steady expenses and very few decreased expenses.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5998866" y="5622740"/>
            <a:ext cx="31451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Next: a look at the long-term trend for expenses, compared to last year, show something interesting…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32154" y="4611231"/>
            <a:ext cx="447430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EXPENSES: Staff Personnel; Staff Benefits; Maintenance/renovations; Capital expenditures/expansions; Product inventory; Customer/community events; advertising/marketing; insurance; mortgage/rent; equipment; utilities; taxes.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0656920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5030448"/>
              </p:ext>
            </p:extLst>
          </p:nvPr>
        </p:nvGraphicFramePr>
        <p:xfrm>
          <a:off x="0" y="0"/>
          <a:ext cx="9197773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34441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773333" cy="2175933"/>
          </a:xfrm>
        </p:spPr>
        <p:txBody>
          <a:bodyPr/>
          <a:lstStyle/>
          <a:p>
            <a:r>
              <a:rPr lang="en-US" dirty="0" smtClean="0"/>
              <a:t>Respondent profile – </a:t>
            </a:r>
            <a:r>
              <a:rPr lang="en-US" i="1" dirty="0" smtClean="0"/>
              <a:t>does this reflect the general population? </a:t>
            </a:r>
            <a:r>
              <a:rPr lang="en-US" sz="2200" i="1" dirty="0" smtClean="0"/>
              <a:t>(State, </a:t>
            </a:r>
            <a:r>
              <a:rPr lang="en-US" sz="2200" i="1" dirty="0" err="1" smtClean="0"/>
              <a:t>waterbody</a:t>
            </a:r>
            <a:r>
              <a:rPr lang="en-US" sz="2200" i="1" dirty="0" smtClean="0"/>
              <a:t>, size, ownership, age)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3157767"/>
            <a:ext cx="822960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3200" dirty="0"/>
              <a:t>Occupancy and Rates</a:t>
            </a:r>
          </a:p>
          <a:p>
            <a:pPr marL="285750" indent="-285750">
              <a:buFont typeface="Arial"/>
              <a:buChar char="•"/>
            </a:pPr>
            <a:r>
              <a:rPr lang="en-US" sz="3200" dirty="0" smtClean="0"/>
              <a:t>Products/</a:t>
            </a:r>
            <a:r>
              <a:rPr lang="en-US" sz="3200" dirty="0"/>
              <a:t>Services</a:t>
            </a:r>
          </a:p>
          <a:p>
            <a:pPr marL="285750" indent="-285750">
              <a:buFont typeface="Arial"/>
              <a:buChar char="•"/>
            </a:pPr>
            <a:r>
              <a:rPr lang="en-US" sz="3200" dirty="0"/>
              <a:t>Revenues and Expenses</a:t>
            </a:r>
          </a:p>
          <a:p>
            <a:pPr marL="285750" indent="-285750">
              <a:buFont typeface="Arial"/>
              <a:buChar char="•"/>
            </a:pPr>
            <a:r>
              <a:rPr lang="en-US" sz="3200" dirty="0" smtClean="0"/>
              <a:t>Gross Profit</a:t>
            </a:r>
            <a:endParaRPr lang="en-US" sz="3200" dirty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35031" y="5221783"/>
            <a:ext cx="476214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National Perspective</a:t>
            </a:r>
            <a:r>
              <a:rPr lang="en-US" sz="3200" dirty="0" smtClean="0"/>
              <a:t>–gauge the overall health of the industry as a whole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5827489" y="2961903"/>
            <a:ext cx="331651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The Breakdown</a:t>
            </a:r>
          </a:p>
          <a:p>
            <a:pPr marL="285750" indent="-285750">
              <a:buFont typeface="Arial"/>
              <a:buChar char="•"/>
            </a:pPr>
            <a:r>
              <a:rPr lang="en-US" sz="3200" dirty="0" smtClean="0"/>
              <a:t>Region</a:t>
            </a:r>
          </a:p>
          <a:p>
            <a:pPr marL="285750" indent="-285750">
              <a:buFont typeface="Arial"/>
              <a:buChar char="•"/>
            </a:pPr>
            <a:r>
              <a:rPr lang="en-US" sz="3200" dirty="0" smtClean="0"/>
              <a:t>Size/#of Slips</a:t>
            </a:r>
          </a:p>
          <a:p>
            <a:pPr marL="285750" indent="-285750">
              <a:buFont typeface="Arial"/>
              <a:buChar char="•"/>
            </a:pPr>
            <a:r>
              <a:rPr lang="en-US" sz="3200" dirty="0" smtClean="0"/>
              <a:t>Ownership</a:t>
            </a:r>
          </a:p>
          <a:p>
            <a:pPr marL="285750" indent="-285750">
              <a:buFont typeface="Arial"/>
              <a:buChar char="•"/>
            </a:pPr>
            <a:r>
              <a:rPr lang="en-US" sz="3200" dirty="0" smtClean="0"/>
              <a:t>Type of facility</a:t>
            </a:r>
          </a:p>
          <a:p>
            <a:pPr marL="285750" indent="-285750">
              <a:buFont typeface="Arial"/>
              <a:buChar char="•"/>
            </a:pPr>
            <a:r>
              <a:rPr lang="en-US" sz="3200" dirty="0" smtClean="0"/>
              <a:t>Age of the facility</a:t>
            </a:r>
          </a:p>
        </p:txBody>
      </p:sp>
      <p:pic>
        <p:nvPicPr>
          <p:cNvPr id="8" name="Picture 7" descr="MDASurveys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307" y="203508"/>
            <a:ext cx="2071760" cy="1396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9291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6" grpId="0"/>
      <p:bldP spid="7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29628" y="44273"/>
            <a:ext cx="3094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 conclusion…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293658" y="671690"/>
            <a:ext cx="6634043" cy="6463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The majority of facilities have a high occupancy rate for 2015; the majority have a higher occupancy than the year before; and the South had the largest percentage with increases.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For the majority of the last seven years, occupancy rates have increased, with some slight decreases during a few years.</a:t>
            </a:r>
          </a:p>
          <a:p>
            <a:pPr marL="285750" indent="-285750">
              <a:buFont typeface="Arial"/>
              <a:buChar char="•"/>
            </a:pPr>
            <a:endParaRPr lang="en-US" dirty="0" smtClean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The majority of facilities have increased gross profits, compared to the year before, and the West reported the largest percentage with increases.</a:t>
            </a:r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The five-year trend shows increased gross profits.</a:t>
            </a:r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A look at some of the product/service profit centers with the largest increased profits and the largest decreased profits showed considerable difference across the regions.</a:t>
            </a:r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For rates in 2015, 96% had steady or increased rates, which suggests strong markets.</a:t>
            </a:r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Lastly, for expenses, a two-thirds majority had increased expenses, and the five-year trend shows a pattern of tightening and expanding of expenses, which mimic the overall economy.</a:t>
            </a:r>
          </a:p>
          <a:p>
            <a:pPr marL="285750" indent="-285750"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526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US_map_colored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795" y="-40380"/>
            <a:ext cx="8207736" cy="6248354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-98958" y="5934670"/>
            <a:ext cx="56928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Respondent Profile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372454" y="2467754"/>
            <a:ext cx="146028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15%</a:t>
            </a:r>
            <a:endParaRPr lang="en-US" sz="5400" b="1" cap="none" spc="0" dirty="0">
              <a:ln w="12700">
                <a:solidFill>
                  <a:schemeClr val="bg1">
                    <a:lumMod val="50000"/>
                  </a:schemeClr>
                </a:solidFill>
                <a:prstDash val="solid"/>
              </a:ln>
              <a:solidFill>
                <a:schemeClr val="bg1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955476" y="2098422"/>
            <a:ext cx="1286193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dirty="0" smtClean="0">
                <a:ln w="12700">
                  <a:solidFill>
                    <a:srgbClr val="E7A0B1"/>
                  </a:solidFill>
                  <a:prstDash val="solid"/>
                </a:ln>
                <a:solidFill>
                  <a:srgbClr val="E7A0B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11</a:t>
            </a:r>
            <a:r>
              <a:rPr lang="en-US" sz="4800" b="1" cap="none" spc="0" dirty="0" smtClean="0">
                <a:ln w="12700">
                  <a:solidFill>
                    <a:srgbClr val="E7A0B1"/>
                  </a:solidFill>
                  <a:prstDash val="solid"/>
                </a:ln>
                <a:solidFill>
                  <a:srgbClr val="E7A0B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%</a:t>
            </a:r>
            <a:endParaRPr lang="en-US" sz="4800" b="1" cap="none" spc="0" dirty="0">
              <a:ln w="12700">
                <a:solidFill>
                  <a:srgbClr val="E7A0B1"/>
                </a:solidFill>
                <a:prstDash val="solid"/>
              </a:ln>
              <a:solidFill>
                <a:srgbClr val="E7A0B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122586" y="1515300"/>
            <a:ext cx="1286193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none" spc="0" dirty="0" smtClean="0">
                <a:ln w="12700">
                  <a:solidFill>
                    <a:schemeClr val="accent3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15%</a:t>
            </a:r>
            <a:endParaRPr lang="en-US" sz="4800" b="1" cap="none" spc="0" dirty="0">
              <a:ln w="12700">
                <a:solidFill>
                  <a:schemeClr val="accent3">
                    <a:lumMod val="60000"/>
                    <a:lumOff val="40000"/>
                  </a:schemeClr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573639" y="1158257"/>
            <a:ext cx="1286193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dirty="0">
                <a:ln w="12700">
                  <a:solidFill>
                    <a:schemeClr val="accent4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</a:t>
            </a:r>
            <a:r>
              <a:rPr lang="en-US" sz="4800" b="1" cap="none" spc="0" dirty="0" smtClean="0">
                <a:ln w="12700">
                  <a:solidFill>
                    <a:schemeClr val="accent4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%</a:t>
            </a:r>
            <a:endParaRPr lang="en-US" sz="4800" b="1" cap="none" spc="0" dirty="0">
              <a:ln w="12700">
                <a:solidFill>
                  <a:schemeClr val="accent4">
                    <a:lumMod val="60000"/>
                    <a:lumOff val="40000"/>
                  </a:schemeClr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949808" y="4598953"/>
            <a:ext cx="1286193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dirty="0">
                <a:ln w="12700">
                  <a:solidFill>
                    <a:srgbClr val="8B6C38"/>
                  </a:solidFill>
                  <a:prstDash val="solid"/>
                </a:ln>
                <a:solidFill>
                  <a:srgbClr val="8B6C3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</a:t>
            </a:r>
            <a:r>
              <a:rPr lang="en-US" sz="4800" b="1" cap="none" spc="0" dirty="0" smtClean="0">
                <a:ln w="12700">
                  <a:solidFill>
                    <a:srgbClr val="8B6C38"/>
                  </a:solidFill>
                  <a:prstDash val="solid"/>
                </a:ln>
                <a:solidFill>
                  <a:srgbClr val="8B6C3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%</a:t>
            </a:r>
            <a:endParaRPr lang="en-US" sz="4800" b="1" cap="none" spc="0" dirty="0">
              <a:ln w="12700">
                <a:solidFill>
                  <a:srgbClr val="8B6C38"/>
                </a:solidFill>
                <a:prstDash val="solid"/>
              </a:ln>
              <a:solidFill>
                <a:srgbClr val="8B6C38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75593" y="2929419"/>
            <a:ext cx="1286193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dirty="0" smtClean="0"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15</a:t>
            </a:r>
            <a:r>
              <a:rPr lang="en-US" sz="4800" b="1" cap="none" spc="0" dirty="0" smtClean="0"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%</a:t>
            </a:r>
            <a:endParaRPr lang="en-US" sz="4800" b="1" cap="none" spc="0" dirty="0">
              <a:ln w="12700">
                <a:solidFill>
                  <a:schemeClr val="tx2">
                    <a:lumMod val="40000"/>
                    <a:lumOff val="60000"/>
                  </a:schemeClr>
                </a:solidFill>
                <a:prstDash val="solid"/>
              </a:ln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451140" y="5376976"/>
            <a:ext cx="1286193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dirty="0">
                <a:ln w="127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</a:t>
            </a:r>
            <a:r>
              <a:rPr lang="en-US" sz="4800" b="1" cap="none" spc="0" dirty="0" smtClean="0">
                <a:ln w="127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%</a:t>
            </a:r>
            <a:endParaRPr lang="en-US" sz="4800" b="1" cap="none" spc="0" dirty="0">
              <a:ln w="127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122586" y="5150260"/>
            <a:ext cx="1286193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dirty="0">
                <a:ln w="12700">
                  <a:solidFill>
                    <a:srgbClr val="FF2F2F"/>
                  </a:solidFill>
                  <a:prstDash val="solid"/>
                </a:ln>
                <a:solidFill>
                  <a:srgbClr val="FF2F2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</a:t>
            </a:r>
            <a:r>
              <a:rPr lang="en-US" sz="4800" b="1" cap="none" spc="0" dirty="0" smtClean="0">
                <a:ln w="12700">
                  <a:solidFill>
                    <a:srgbClr val="FF2F2F"/>
                  </a:solidFill>
                  <a:prstDash val="solid"/>
                </a:ln>
                <a:solidFill>
                  <a:srgbClr val="FF2F2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%</a:t>
            </a:r>
            <a:endParaRPr lang="en-US" sz="4800" b="1" cap="none" spc="0" dirty="0">
              <a:ln w="12700">
                <a:solidFill>
                  <a:srgbClr val="FF2F2F"/>
                </a:solidFill>
                <a:prstDash val="solid"/>
              </a:ln>
              <a:solidFill>
                <a:srgbClr val="FF2F2F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085677" y="3984035"/>
            <a:ext cx="125737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4800" b="1" dirty="0" smtClean="0">
                <a:ln w="12700">
                  <a:solidFill>
                    <a:srgbClr val="8B6C38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28%</a:t>
            </a:r>
            <a:endParaRPr lang="en-US" sz="4800" b="1" dirty="0">
              <a:ln w="12700">
                <a:solidFill>
                  <a:srgbClr val="8B6C38"/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0" y="61397"/>
            <a:ext cx="1841843" cy="13542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WEST</a:t>
            </a:r>
          </a:p>
          <a:p>
            <a:pPr algn="ctr"/>
            <a:r>
              <a:rPr lang="en-US" sz="6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18%</a:t>
            </a:r>
            <a:endParaRPr lang="en-US" sz="66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387324" y="219539"/>
            <a:ext cx="1792795" cy="13542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MIDWEST</a:t>
            </a:r>
          </a:p>
          <a:p>
            <a:pPr algn="ctr"/>
            <a:r>
              <a:rPr lang="en-US" sz="6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18%</a:t>
            </a:r>
            <a:endParaRPr lang="en-US" sz="6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351205" y="5419119"/>
            <a:ext cx="1792795" cy="13542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16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SOUTH</a:t>
            </a:r>
          </a:p>
          <a:p>
            <a:pPr algn="ctr"/>
            <a:r>
              <a:rPr lang="en-US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38%</a:t>
            </a:r>
            <a:endParaRPr lang="en-US" sz="6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351205" y="511926"/>
            <a:ext cx="1792795" cy="129266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2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NORTHEAST</a:t>
            </a:r>
          </a:p>
          <a:p>
            <a:pPr algn="ctr"/>
            <a:r>
              <a:rPr lang="en-US" sz="66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>
                  <a:reflection blurRad="6350" stA="55000" endA="300" endPos="45500" dir="5400000" sy="-100000" algn="bl" rotWithShape="0"/>
                </a:effectLst>
              </a:rPr>
              <a:t>26%</a:t>
            </a:r>
            <a:endParaRPr lang="en-US" sz="66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24452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  <p:bldP spid="13" grpId="0"/>
      <p:bldP spid="13" grpId="1"/>
      <p:bldP spid="14" grpId="0"/>
      <p:bldP spid="14" grpId="1"/>
      <p:bldP spid="15" grpId="0"/>
      <p:bldP spid="15" grpId="1"/>
      <p:bldP spid="16" grpId="0"/>
      <p:bldP spid="17" grpId="0"/>
      <p:bldP spid="18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US_map_colored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795" y="-40380"/>
            <a:ext cx="8207736" cy="6248354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303630" y="215780"/>
            <a:ext cx="5840370" cy="147732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Respondent Profile</a:t>
            </a:r>
          </a:p>
          <a:p>
            <a:pPr algn="r"/>
            <a:r>
              <a:rPr lang="en-US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b</a:t>
            </a:r>
            <a:r>
              <a:rPr lang="en-U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y </a:t>
            </a:r>
            <a:r>
              <a:rPr lang="en-US" sz="3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waterbody</a:t>
            </a:r>
            <a:endParaRPr lang="en-US" sz="36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-86100" y="2326588"/>
            <a:ext cx="1391464" cy="153888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Ocean-</a:t>
            </a:r>
          </a:p>
          <a:p>
            <a:pPr algn="ctr"/>
            <a:r>
              <a:rPr lang="en-US" sz="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West Coast</a:t>
            </a:r>
          </a:p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11%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613906" y="3248429"/>
            <a:ext cx="1391464" cy="153888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Ocean-</a:t>
            </a:r>
          </a:p>
          <a:p>
            <a:pPr algn="ctr"/>
            <a:r>
              <a:rPr lang="en-US" sz="20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East Coast</a:t>
            </a:r>
          </a:p>
          <a:p>
            <a:pPr algn="ctr"/>
            <a:r>
              <a:rPr lang="en-US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34%</a:t>
            </a:r>
            <a:endParaRPr lang="en-US" sz="54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325760" y="1762197"/>
            <a:ext cx="1391464" cy="153888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US" sz="20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Great</a:t>
            </a:r>
          </a:p>
          <a:p>
            <a:pPr algn="ctr"/>
            <a:r>
              <a:rPr lang="en-US" sz="20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Lakes</a:t>
            </a:r>
          </a:p>
          <a:p>
            <a:pPr algn="ctr"/>
            <a:r>
              <a:rPr lang="en-US" sz="54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11%</a:t>
            </a:r>
            <a:endParaRPr lang="en-US" sz="54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822244" y="2650617"/>
            <a:ext cx="1030676" cy="153888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dirty="0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Inland-</a:t>
            </a:r>
          </a:p>
          <a:p>
            <a:pPr algn="ctr"/>
            <a:r>
              <a:rPr lang="en-US" sz="2000" cap="none" spc="0" dirty="0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West</a:t>
            </a:r>
          </a:p>
          <a:p>
            <a:pPr algn="ctr"/>
            <a:r>
              <a:rPr lang="en-US" sz="5400" dirty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8</a:t>
            </a:r>
            <a:r>
              <a:rPr lang="en-US" sz="5400" cap="none" spc="0" dirty="0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%</a:t>
            </a:r>
            <a:endParaRPr lang="en-US" sz="5400" cap="none" spc="0" dirty="0">
              <a:ln w="12700">
                <a:solidFill>
                  <a:schemeClr val="accent6">
                    <a:lumMod val="50000"/>
                  </a:scheme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934296" y="3248429"/>
            <a:ext cx="1391464" cy="153888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Inland-</a:t>
            </a:r>
          </a:p>
          <a:p>
            <a:pPr algn="ctr"/>
            <a:r>
              <a:rPr lang="en-US" sz="2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Central</a:t>
            </a:r>
          </a:p>
          <a:p>
            <a:pPr algn="ctr"/>
            <a:r>
              <a:rPr lang="en-US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10%</a:t>
            </a:r>
            <a:endParaRPr lang="en-US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212519" y="3571777"/>
            <a:ext cx="1391464" cy="153888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Inland-</a:t>
            </a:r>
          </a:p>
          <a:p>
            <a:pPr algn="ctr"/>
            <a:r>
              <a:rPr lang="en-US" sz="2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East</a:t>
            </a:r>
          </a:p>
          <a:p>
            <a:pPr algn="ctr"/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24%</a:t>
            </a:r>
            <a:endParaRPr lang="en-US" sz="5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89469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  <p:bldP spid="13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03630" y="5403834"/>
            <a:ext cx="5840370" cy="147732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Respondent Profile</a:t>
            </a:r>
          </a:p>
          <a:p>
            <a:pPr algn="r"/>
            <a:r>
              <a:rPr lang="en-US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b</a:t>
            </a:r>
            <a:r>
              <a:rPr lang="en-U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y ownership</a:t>
            </a:r>
            <a:endParaRPr lang="en-US" sz="36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63578" y="-45780"/>
            <a:ext cx="2095578" cy="1077218"/>
          </a:xfrm>
          <a:prstGeom prst="rect">
            <a:avLst/>
          </a:prstGeom>
          <a:noFill/>
          <a:ln>
            <a:solidFill>
              <a:srgbClr val="FF6167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Corporate</a:t>
            </a:r>
          </a:p>
          <a:p>
            <a:pPr algn="ctr"/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12</a:t>
            </a:r>
            <a:r>
              <a:rPr lang="en-US" sz="3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%</a:t>
            </a:r>
            <a:endParaRPr lang="en-US" sz="3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107375" y="915327"/>
            <a:ext cx="2744098" cy="1415772"/>
          </a:xfrm>
          <a:prstGeom prst="rect">
            <a:avLst/>
          </a:prstGeom>
          <a:noFill/>
          <a:ln>
            <a:solidFill>
              <a:srgbClr val="FF6167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Gov’t</a:t>
            </a:r>
          </a:p>
          <a:p>
            <a:pPr algn="ctr"/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19</a:t>
            </a:r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%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19243" y="0"/>
            <a:ext cx="2332645" cy="923330"/>
          </a:xfrm>
          <a:prstGeom prst="rect">
            <a:avLst/>
          </a:prstGeom>
          <a:noFill/>
          <a:ln>
            <a:solidFill>
              <a:srgbClr val="FF6167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Other </a:t>
            </a:r>
            <a: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</a:t>
            </a:r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%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1009626"/>
              </p:ext>
            </p:extLst>
          </p:nvPr>
        </p:nvGraphicFramePr>
        <p:xfrm>
          <a:off x="342822" y="669722"/>
          <a:ext cx="7772400" cy="51310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3"/>
          <p:cNvSpPr/>
          <p:nvPr/>
        </p:nvSpPr>
        <p:spPr>
          <a:xfrm>
            <a:off x="342822" y="4726726"/>
            <a:ext cx="2928196" cy="1415772"/>
          </a:xfrm>
          <a:prstGeom prst="rect">
            <a:avLst/>
          </a:prstGeom>
          <a:noFill/>
          <a:ln>
            <a:solidFill>
              <a:srgbClr val="FF6167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Private</a:t>
            </a:r>
          </a:p>
          <a:p>
            <a:pPr algn="ctr"/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66</a:t>
            </a:r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%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15069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94788" y="2372980"/>
            <a:ext cx="2970091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1824F4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Large-</a:t>
            </a:r>
          </a:p>
          <a:p>
            <a:pPr algn="ctr"/>
            <a:r>
              <a:rPr lang="en-US" sz="4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1824F4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31%</a:t>
            </a:r>
            <a:endParaRPr lang="en-US" sz="4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1824F4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209231" y="989325"/>
            <a:ext cx="384857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1824F4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Very Large- 4%</a:t>
            </a:r>
            <a:endParaRPr lang="en-US" sz="4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1824F4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703101" y="1562498"/>
            <a:ext cx="2970091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1824F4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Small-</a:t>
            </a:r>
          </a:p>
          <a:p>
            <a:pPr algn="ctr"/>
            <a:r>
              <a:rPr lang="en-US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1824F4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</a:t>
            </a:r>
            <a:r>
              <a:rPr lang="en-US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1824F4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0</a:t>
            </a:r>
            <a:r>
              <a:rPr lang="en-US" sz="4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1824F4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%</a:t>
            </a:r>
            <a:endParaRPr lang="en-US" sz="4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1824F4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693061" y="5861973"/>
            <a:ext cx="545093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1824F4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Medium-39%</a:t>
            </a:r>
            <a:endParaRPr lang="en-US" sz="4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1824F4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52795" y="215780"/>
            <a:ext cx="879120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Respondent Profile </a:t>
            </a:r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facility size/# of slips</a:t>
            </a:r>
            <a:endParaRPr lang="en-US" sz="32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3408767"/>
              </p:ext>
            </p:extLst>
          </p:nvPr>
        </p:nvGraphicFramePr>
        <p:xfrm>
          <a:off x="776129" y="2000446"/>
          <a:ext cx="8232405" cy="44945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49973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4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7067" y="372533"/>
            <a:ext cx="44219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/>
              <a:t>Mission: Find out how is the industry doing?</a:t>
            </a:r>
            <a:endParaRPr lang="en-US" sz="3200" i="1" dirty="0"/>
          </a:p>
        </p:txBody>
      </p:sp>
      <p:sp>
        <p:nvSpPr>
          <p:cNvPr id="5" name="TextBox 4"/>
          <p:cNvSpPr txBox="1"/>
          <p:nvPr/>
        </p:nvSpPr>
        <p:spPr>
          <a:xfrm>
            <a:off x="1434693" y="3029508"/>
            <a:ext cx="45262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Occupancy</a:t>
            </a:r>
            <a:r>
              <a:rPr lang="en-US" dirty="0" smtClean="0"/>
              <a:t> </a:t>
            </a:r>
            <a:r>
              <a:rPr lang="en-US" sz="2400" dirty="0" smtClean="0"/>
              <a:t>Rates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34693" y="4033835"/>
            <a:ext cx="45262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Gross Profit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34693" y="4909415"/>
            <a:ext cx="54542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Revenues/Expenses (Product/Services)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1434693" y="5976215"/>
            <a:ext cx="54542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Rates/Expenses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588717" y="2076945"/>
            <a:ext cx="30180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What’s our map? How do we get there?</a:t>
            </a:r>
            <a:endParaRPr lang="en-US" sz="2000" i="1" dirty="0"/>
          </a:p>
        </p:txBody>
      </p:sp>
      <p:sp>
        <p:nvSpPr>
          <p:cNvPr id="12" name="TextBox 11"/>
          <p:cNvSpPr txBox="1"/>
          <p:nvPr/>
        </p:nvSpPr>
        <p:spPr>
          <a:xfrm>
            <a:off x="5147733" y="852394"/>
            <a:ext cx="3556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What’s the final destination?</a:t>
            </a:r>
            <a:endParaRPr lang="en-US" sz="2000" i="1" dirty="0"/>
          </a:p>
        </p:txBody>
      </p:sp>
      <p:sp>
        <p:nvSpPr>
          <p:cNvPr id="13" name="Double Wave 12"/>
          <p:cNvSpPr/>
          <p:nvPr/>
        </p:nvSpPr>
        <p:spPr>
          <a:xfrm>
            <a:off x="4436533" y="1888553"/>
            <a:ext cx="4267200" cy="2281910"/>
          </a:xfrm>
          <a:prstGeom prst="doubleWav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200" dirty="0" smtClean="0"/>
              <a:t>Overall, our statistics show over the last five years that occupancy rates continue to rise and the number of facilities with increased profits is rising also.</a:t>
            </a:r>
          </a:p>
        </p:txBody>
      </p:sp>
    </p:spTree>
    <p:extLst>
      <p:ext uri="{BB962C8B-B14F-4D97-AF65-F5344CB8AC3E}">
        <p14:creationId xmlns:p14="http://schemas.microsoft.com/office/powerpoint/2010/main" val="3550137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752208" y="186949"/>
            <a:ext cx="5369266" cy="141577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Occupancy 2015</a:t>
            </a:r>
          </a:p>
          <a:p>
            <a:pPr algn="r"/>
            <a:r>
              <a:rPr lang="en-US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Current overall rate % </a:t>
            </a:r>
            <a:endParaRPr lang="en-US" sz="3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8035204"/>
              </p:ext>
            </p:extLst>
          </p:nvPr>
        </p:nvGraphicFramePr>
        <p:xfrm>
          <a:off x="0" y="121395"/>
          <a:ext cx="3898739" cy="29626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367632" y="2914140"/>
            <a:ext cx="51286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4">
                    <a:lumMod val="75000"/>
                  </a:schemeClr>
                </a:solidFill>
              </a:rPr>
              <a:t>The majority (59%) </a:t>
            </a:r>
            <a:r>
              <a:rPr lang="en-US" sz="2000" dirty="0" smtClean="0"/>
              <a:t>of facilities have an occupancy rate at </a:t>
            </a:r>
            <a:r>
              <a:rPr lang="en-US" sz="2800" dirty="0" smtClean="0">
                <a:solidFill>
                  <a:schemeClr val="accent4">
                    <a:lumMod val="75000"/>
                  </a:schemeClr>
                </a:solidFill>
              </a:rPr>
              <a:t>94</a:t>
            </a:r>
            <a:r>
              <a:rPr lang="en-US" sz="2000" dirty="0" smtClean="0"/>
              <a:t> percent or above.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2165417" y="4064601"/>
            <a:ext cx="51286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3366FF"/>
                </a:solidFill>
              </a:rPr>
              <a:t>About one-third (35%) </a:t>
            </a:r>
            <a:r>
              <a:rPr lang="en-US" sz="2000" dirty="0" smtClean="0"/>
              <a:t>of facilities have an occupancy rate at </a:t>
            </a:r>
            <a:r>
              <a:rPr lang="en-US" sz="2800" dirty="0" smtClean="0">
                <a:solidFill>
                  <a:srgbClr val="3366FF"/>
                </a:solidFill>
              </a:rPr>
              <a:t>50</a:t>
            </a:r>
            <a:r>
              <a:rPr lang="en-US" sz="2000" dirty="0" smtClean="0">
                <a:solidFill>
                  <a:srgbClr val="3366FF"/>
                </a:solidFill>
              </a:rPr>
              <a:t> to </a:t>
            </a:r>
            <a:r>
              <a:rPr lang="en-US" sz="2800" dirty="0" smtClean="0">
                <a:solidFill>
                  <a:srgbClr val="3366FF"/>
                </a:solidFill>
              </a:rPr>
              <a:t>84</a:t>
            </a:r>
            <a:r>
              <a:rPr lang="en-US" sz="2000" dirty="0" smtClean="0">
                <a:solidFill>
                  <a:srgbClr val="3366FF"/>
                </a:solidFill>
              </a:rPr>
              <a:t> </a:t>
            </a:r>
            <a:r>
              <a:rPr lang="en-US" sz="2000" dirty="0" smtClean="0"/>
              <a:t>percent or above.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3337672" y="5534561"/>
            <a:ext cx="51286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Only 3% </a:t>
            </a:r>
            <a:r>
              <a:rPr lang="en-US" sz="2000" dirty="0" smtClean="0"/>
              <a:t>of facilities have an occupancy rate below </a:t>
            </a:r>
            <a:r>
              <a:rPr lang="en-US" sz="2800" dirty="0" smtClean="0">
                <a:solidFill>
                  <a:srgbClr val="FF0000"/>
                </a:solidFill>
              </a:rPr>
              <a:t>50</a:t>
            </a:r>
            <a:r>
              <a:rPr lang="en-US" sz="2000" dirty="0" smtClean="0">
                <a:solidFill>
                  <a:srgbClr val="3366FF"/>
                </a:solidFill>
              </a:rPr>
              <a:t> </a:t>
            </a:r>
            <a:r>
              <a:rPr lang="en-US" sz="2000" dirty="0" smtClean="0"/>
              <a:t>percent.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755033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14538</TotalTime>
  <Words>1543</Words>
  <Application>Microsoft Macintosh PowerPoint</Application>
  <PresentationFormat>On-screen Show (4:3)</PresentationFormat>
  <Paragraphs>244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3" baseType="lpstr">
      <vt:lpstr>Arial</vt:lpstr>
      <vt:lpstr>Calibri</vt:lpstr>
      <vt:lpstr>Office Theme</vt:lpstr>
      <vt:lpstr>2015 Marina/Boatyard  Industry Survey</vt:lpstr>
      <vt:lpstr>Marina Industry Survey Why are survey statistics important?</vt:lpstr>
      <vt:lpstr>Survey Topics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Waterways Journal,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2015 Marina/Boatyard  Industry Survey</dc:title>
  <dc:creator>Anna Townshend</dc:creator>
  <cp:lastModifiedBy>Anna Townshend</cp:lastModifiedBy>
  <cp:revision>49</cp:revision>
  <dcterms:created xsi:type="dcterms:W3CDTF">2015-10-22T17:11:27Z</dcterms:created>
  <dcterms:modified xsi:type="dcterms:W3CDTF">2016-11-16T17:33:00Z</dcterms:modified>
</cp:coreProperties>
</file>