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8" r:id="rId11"/>
    <p:sldId id="265" r:id="rId12"/>
    <p:sldId id="267" r:id="rId13"/>
    <p:sldId id="270" r:id="rId14"/>
    <p:sldId id="271" r:id="rId15"/>
    <p:sldId id="274" r:id="rId16"/>
    <p:sldId id="266" r:id="rId17"/>
    <p:sldId id="269" r:id="rId18"/>
    <p:sldId id="272" r:id="rId19"/>
    <p:sldId id="293" r:id="rId20"/>
    <p:sldId id="273" r:id="rId21"/>
    <p:sldId id="275" r:id="rId22"/>
    <p:sldId id="276" r:id="rId23"/>
    <p:sldId id="277" r:id="rId24"/>
    <p:sldId id="281" r:id="rId25"/>
    <p:sldId id="283" r:id="rId26"/>
    <p:sldId id="282" r:id="rId27"/>
    <p:sldId id="278" r:id="rId28"/>
    <p:sldId id="279" r:id="rId29"/>
    <p:sldId id="280" r:id="rId30"/>
    <p:sldId id="284" r:id="rId31"/>
    <p:sldId id="285" r:id="rId32"/>
    <p:sldId id="286" r:id="rId33"/>
    <p:sldId id="287" r:id="rId34"/>
    <p:sldId id="294" r:id="rId35"/>
    <p:sldId id="288" r:id="rId36"/>
    <p:sldId id="289" r:id="rId37"/>
    <p:sldId id="290" r:id="rId38"/>
    <p:sldId id="292" r:id="rId39"/>
    <p:sldId id="29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BFF3"/>
    <a:srgbClr val="FBC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/>
    <p:restoredTop sz="86379"/>
  </p:normalViewPr>
  <p:slideViewPr>
    <p:cSldViewPr snapToGrid="0" snapToObjects="1">
      <p:cViewPr varScale="1">
        <p:scale>
          <a:sx n="101" d="100"/>
          <a:sy n="101" d="100"/>
        </p:scale>
        <p:origin x="200" y="568"/>
      </p:cViewPr>
      <p:guideLst/>
    </p:cSldViewPr>
  </p:slideViewPr>
  <p:outlineViewPr>
    <p:cViewPr>
      <p:scale>
        <a:sx n="33" d="100"/>
        <a:sy n="33" d="100"/>
      </p:scale>
      <p:origin x="0" y="-18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Workbook6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oleObject" Target="Workbook17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oleObject" Target="file://localhost/Users/tinsleypreston/Documents/1.%20MDA/8.%20Dec%202016/FINAL/11.%20Industry%20Survey_part%20one/Fig.%206_gross%20profi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oleObject" Target="Workbook3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oleObject" Target="Workbook4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oleObject" Target="file://localhost/Users/tinsleypreston/Documents/1.%20MDA/8.%20Dec%202016/FINAL/16.%20Trends/Fig.2A-D_Trends_Product%20service_%20revenues_2011%20to%202016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oleObject" Target="file://localhost/Users/tinsleypreston/Documents/1.%20MDA/8.%20Dec%202016/FINAL/16.%20Trends/Fig.2A-D_Trends_Product%20service_%20revenues_2011%20to%202016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oleObject" Target="file://localhost/Users/tinsleypreston/Documents/1.%20MDA/8.%20Dec%202016/FINAL/16.%20Trends/Fig.2A-D_Trends_Product%20service_%20revenues_2011%20to%202016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oleObject" Target="file://localhost/Users/tinsleypreston/Documents/1.%20MDA/8.%20Dec%202016/FINAL/11.%20Industry%20Survey_part%20one/Fig.3A%20to%20D_%20product%20service%20revenue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oleObject" Target="Workbook5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oleObject" Target="Workbook16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Workbook7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oleObject" Target="Workbook13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oleObject" Target="file://localhost/Users/tinsleypreston/Documents/1.%20MDA/8.%20Dec%202016/Trends%20Annual%20Report_2016/Fig.3_Trends_slip%20service%20rate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oleObject" Target="Workbook15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oleObject" Target="file://localhost/Users/tinsleypreston/Documents/1.%20MDA/8.%20Dec%202016/FINAL/11.%20Industry%20Survey_part%20one/Fig.%205_slip%20and%20service%20rate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oleObject" Target="Workbook14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tinsleypreston/Documents/1.%20MDA/8.%20Dec%202016/Trends/Trends_expenses_2009%20to%202016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oleObject" Target="file://localhost/Users/tinsleypreston/Documents/1.%20MDA/8.%20Dec%202016/FINAL/11.%20Industry%20Survey_part%20one/Fig.4B,%20C,%20D,%20E_expenses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microsoft.com/office/2011/relationships/chartStyle" Target="style25.xml"/><Relationship Id="rId2" Type="http://schemas.microsoft.com/office/2011/relationships/chartColorStyle" Target="colors25.xml"/><Relationship Id="rId3" Type="http://schemas.openxmlformats.org/officeDocument/2006/relationships/oleObject" Target="file://localhost/Users/tinsleypreston/Documents/1.%20MDA/8.%20Dec%202016/FINAL/11.%20Industry%20Survey_part%20one/Fig.4B,%20C,%20D,%20E_expense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microsoft.com/office/2011/relationships/chartStyle" Target="style26.xml"/><Relationship Id="rId2" Type="http://schemas.microsoft.com/office/2011/relationships/chartColorStyle" Target="colors26.xml"/><Relationship Id="rId3" Type="http://schemas.openxmlformats.org/officeDocument/2006/relationships/oleObject" Target="file://localhost/Users/tinsleypreston/Documents/1.%20MDA/8.%20Dec%202016/FINAL/11.%20Industry%20Survey_part%20one/Fig.4B,%20C,%20D,%20E_expenses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microsoft.com/office/2011/relationships/chartStyle" Target="style27.xml"/><Relationship Id="rId2" Type="http://schemas.microsoft.com/office/2011/relationships/chartColorStyle" Target="colors27.xml"/><Relationship Id="rId3" Type="http://schemas.openxmlformats.org/officeDocument/2006/relationships/oleObject" Target="file://localhost/Users/tinsleypreston/Documents/1.%20MDA/8.%20Dec%202016/FINAL/11.%20Industry%20Survey_part%20one/Fig.4B,%20C,%20D,%20E_expens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Workbook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tinsleypreston/Documents/1.%20MDA/8.%20Dec%202016/Trends%20Annual%20Report_2016/Fig.1B_Trends_Overall%20Occupancy%20Rate%20Percentage_2012%20to%20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Workbook1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tinsleypreston/Documents/1.%20MDA/8.%20Dec%202016/FINAL/16.%20Trends/Fig.1A_Trends_Occupancy%20rate_2009%20to%20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Workbook1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Users/tinsleypreston/Documents/1.%20MDA/8.%20Dec%202016/Trends%20Annual%20Report_2016/Fig.5B_Trends_Gross%20profit_2011%20to%20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Workbook1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Sheet1!$B$2:$N$2</c:f>
              <c:strCache>
                <c:ptCount val="13"/>
                <c:pt idx="0">
                  <c:v>Municipality</c:v>
                </c:pt>
                <c:pt idx="1">
                  <c:v>County</c:v>
                </c:pt>
                <c:pt idx="2">
                  <c:v>State</c:v>
                </c:pt>
                <c:pt idx="3">
                  <c:v>Harbor/Port District</c:v>
                </c:pt>
                <c:pt idx="4">
                  <c:v>State/National park Concessionaire</c:v>
                </c:pt>
                <c:pt idx="5">
                  <c:v>Private ownership/multiple partners</c:v>
                </c:pt>
                <c:pt idx="6">
                  <c:v>Privatate ownership/not family owners</c:v>
                </c:pt>
                <c:pt idx="7">
                  <c:v>Family owned</c:v>
                </c:pt>
                <c:pt idx="8">
                  <c:v>Corporation/management firm</c:v>
                </c:pt>
                <c:pt idx="9">
                  <c:v>Condominium facility</c:v>
                </c:pt>
                <c:pt idx="10">
                  <c:v>MiltaryBase</c:v>
                </c:pt>
                <c:pt idx="11">
                  <c:v>Yacht Club</c:v>
                </c:pt>
                <c:pt idx="12">
                  <c:v>Lake Association</c:v>
                </c:pt>
              </c:strCache>
            </c:strRef>
          </c:cat>
          <c:val>
            <c:numRef>
              <c:f>Sheet1!$B$3:$N$3</c:f>
              <c:numCache>
                <c:formatCode>0%</c:formatCode>
                <c:ptCount val="13"/>
                <c:pt idx="0">
                  <c:v>0.09</c:v>
                </c:pt>
                <c:pt idx="1">
                  <c:v>0.01</c:v>
                </c:pt>
                <c:pt idx="2" formatCode="0.0%">
                  <c:v>0.01</c:v>
                </c:pt>
                <c:pt idx="3" formatCode="0.0%">
                  <c:v>0.02</c:v>
                </c:pt>
                <c:pt idx="4">
                  <c:v>0.01</c:v>
                </c:pt>
                <c:pt idx="5">
                  <c:v>0.19</c:v>
                </c:pt>
                <c:pt idx="6">
                  <c:v>0.11</c:v>
                </c:pt>
                <c:pt idx="7" formatCode="0.0%">
                  <c:v>0.32</c:v>
                </c:pt>
                <c:pt idx="8">
                  <c:v>0.11</c:v>
                </c:pt>
                <c:pt idx="9">
                  <c:v>0.07</c:v>
                </c:pt>
                <c:pt idx="10">
                  <c:v>0.02</c:v>
                </c:pt>
                <c:pt idx="11">
                  <c:v>0.03</c:v>
                </c:pt>
                <c:pt idx="12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(less than 100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(750 slips or more)</c:v>
                </c:pt>
              </c:strCache>
            </c:strRef>
          </c:cat>
          <c:val>
            <c:numRef>
              <c:f>Sheet1!$B$5:$B$9</c:f>
              <c:numCache>
                <c:formatCode>0%</c:formatCode>
                <c:ptCount val="5"/>
                <c:pt idx="0">
                  <c:v>0.04</c:v>
                </c:pt>
                <c:pt idx="1">
                  <c:v>0.07</c:v>
                </c:pt>
                <c:pt idx="2">
                  <c:v>0.02</c:v>
                </c:pt>
                <c:pt idx="3" formatCode="0.0%">
                  <c:v>0.045</c:v>
                </c:pt>
                <c:pt idx="4" formatCode="0.0%">
                  <c:v>0.019</c:v>
                </c:pt>
              </c:numCache>
            </c:numRef>
          </c:val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50 to 74%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(less than 100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(750 slips or more)</c:v>
                </c:pt>
              </c:strCache>
            </c:strRef>
          </c:cat>
          <c:val>
            <c:numRef>
              <c:f>Sheet1!$C$5:$C$9</c:f>
              <c:numCache>
                <c:formatCode>0%</c:formatCode>
                <c:ptCount val="5"/>
                <c:pt idx="0" formatCode="0.0%">
                  <c:v>0.13</c:v>
                </c:pt>
                <c:pt idx="1">
                  <c:v>0.12</c:v>
                </c:pt>
                <c:pt idx="2" formatCode="0.0%">
                  <c:v>0.109</c:v>
                </c:pt>
                <c:pt idx="3">
                  <c:v>0.16</c:v>
                </c:pt>
                <c:pt idx="4" formatCode="0.0%">
                  <c:v>0.117</c:v>
                </c:pt>
              </c:numCache>
            </c:numRef>
          </c:val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75 to 84%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(less than 100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(750 slips or more)</c:v>
                </c:pt>
              </c:strCache>
            </c:strRef>
          </c:cat>
          <c:val>
            <c:numRef>
              <c:f>Sheet1!$D$5:$D$9</c:f>
              <c:numCache>
                <c:formatCode>0%</c:formatCode>
                <c:ptCount val="5"/>
                <c:pt idx="0" formatCode="0.0%">
                  <c:v>0.17</c:v>
                </c:pt>
                <c:pt idx="1">
                  <c:v>0.18</c:v>
                </c:pt>
                <c:pt idx="2" formatCode="0.0%">
                  <c:v>0.208</c:v>
                </c:pt>
                <c:pt idx="3" formatCode="0.0%">
                  <c:v>0.125</c:v>
                </c:pt>
                <c:pt idx="4" formatCode="0.0%">
                  <c:v>0.177</c:v>
                </c:pt>
              </c:numCache>
            </c:numRef>
          </c:val>
        </c:ser>
        <c:ser>
          <c:idx val="3"/>
          <c:order val="3"/>
          <c:tx>
            <c:strRef>
              <c:f>Sheet1!$E$4</c:f>
              <c:strCache>
                <c:ptCount val="1"/>
                <c:pt idx="0">
                  <c:v>85 to 94%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(less than 100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(750 slips or more)</c:v>
                </c:pt>
              </c:strCache>
            </c:strRef>
          </c:cat>
          <c:val>
            <c:numRef>
              <c:f>Sheet1!$E$5:$E$9</c:f>
              <c:numCache>
                <c:formatCode>0%</c:formatCode>
                <c:ptCount val="5"/>
                <c:pt idx="0">
                  <c:v>0.27</c:v>
                </c:pt>
                <c:pt idx="1">
                  <c:v>0.25</c:v>
                </c:pt>
                <c:pt idx="2" formatCode="0.0%">
                  <c:v>0.188</c:v>
                </c:pt>
                <c:pt idx="3" formatCode="0.0%">
                  <c:v>0.386</c:v>
                </c:pt>
                <c:pt idx="4" formatCode="0.0%">
                  <c:v>0.314</c:v>
                </c:pt>
              </c:numCache>
            </c:numRef>
          </c:val>
        </c:ser>
        <c:ser>
          <c:idx val="4"/>
          <c:order val="4"/>
          <c:tx>
            <c:strRef>
              <c:f>Sheet1!$F$4</c:f>
              <c:strCache>
                <c:ptCount val="1"/>
                <c:pt idx="0">
                  <c:v>95 to 99%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(less than 100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(750 slips or more)</c:v>
                </c:pt>
              </c:strCache>
            </c:strRef>
          </c:cat>
          <c:val>
            <c:numRef>
              <c:f>Sheet1!$F$5:$F$9</c:f>
              <c:numCache>
                <c:formatCode>0%</c:formatCode>
                <c:ptCount val="5"/>
                <c:pt idx="0" formatCode="0.0%">
                  <c:v>0.24</c:v>
                </c:pt>
                <c:pt idx="1">
                  <c:v>0.23</c:v>
                </c:pt>
                <c:pt idx="2" formatCode="0.0%">
                  <c:v>0.287</c:v>
                </c:pt>
                <c:pt idx="3" formatCode="0.0%">
                  <c:v>0.227</c:v>
                </c:pt>
                <c:pt idx="4" formatCode="0.0%">
                  <c:v>0.196</c:v>
                </c:pt>
              </c:numCache>
            </c:numRef>
          </c:val>
        </c:ser>
        <c:ser>
          <c:idx val="5"/>
          <c:order val="5"/>
          <c:tx>
            <c:strRef>
              <c:f>Sheet1!$G$4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Overall</c:v>
                </c:pt>
                <c:pt idx="1">
                  <c:v>Small (less than 100 slips)</c:v>
                </c:pt>
                <c:pt idx="2">
                  <c:v>Medium (100 to 249 slips)</c:v>
                </c:pt>
                <c:pt idx="3">
                  <c:v>Large (250 to 749 slips)</c:v>
                </c:pt>
                <c:pt idx="4">
                  <c:v>Very large (750 slips or more)</c:v>
                </c:pt>
              </c:strCache>
            </c:strRef>
          </c:cat>
          <c:val>
            <c:numRef>
              <c:f>Sheet1!$G$5:$G$9</c:f>
              <c:numCache>
                <c:formatCode>0%</c:formatCode>
                <c:ptCount val="5"/>
                <c:pt idx="0">
                  <c:v>0.12</c:v>
                </c:pt>
                <c:pt idx="1">
                  <c:v>0.12</c:v>
                </c:pt>
                <c:pt idx="2" formatCode="0.0%">
                  <c:v>0.188</c:v>
                </c:pt>
                <c:pt idx="3" formatCode="0.0%">
                  <c:v>0.057</c:v>
                </c:pt>
                <c:pt idx="4" formatCode="0.0%">
                  <c:v>0.177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23099776"/>
        <c:axId val="1823067824"/>
        <c:axId val="0"/>
      </c:bar3DChart>
      <c:catAx>
        <c:axId val="182309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067824"/>
        <c:crosses val="autoZero"/>
        <c:auto val="1"/>
        <c:lblAlgn val="ctr"/>
        <c:lblOffset val="100"/>
        <c:noMultiLvlLbl val="0"/>
      </c:catAx>
      <c:valAx>
        <c:axId val="18230678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23099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Sheet1!$B$4:$B$8</c:f>
              <c:numCache>
                <c:formatCode>0%</c:formatCode>
                <c:ptCount val="5"/>
                <c:pt idx="0">
                  <c:v>0.63</c:v>
                </c:pt>
                <c:pt idx="1">
                  <c:v>0.62</c:v>
                </c:pt>
                <c:pt idx="2">
                  <c:v>0.57</c:v>
                </c:pt>
                <c:pt idx="3">
                  <c:v>0.65</c:v>
                </c:pt>
                <c:pt idx="4">
                  <c:v>0.55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0.1</c:v>
                </c:pt>
                <c:pt idx="1">
                  <c:v>0.09</c:v>
                </c:pt>
                <c:pt idx="2">
                  <c:v>0.1</c:v>
                </c:pt>
                <c:pt idx="3">
                  <c:v>0.12</c:v>
                </c:pt>
                <c:pt idx="4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Sheet1!$A$4:$A$8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Midwest</c:v>
                </c:pt>
                <c:pt idx="3">
                  <c:v>South</c:v>
                </c:pt>
                <c:pt idx="4">
                  <c:v>West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0.27</c:v>
                </c:pt>
                <c:pt idx="1">
                  <c:v>0.3</c:v>
                </c:pt>
                <c:pt idx="2">
                  <c:v>0.32</c:v>
                </c:pt>
                <c:pt idx="3">
                  <c:v>0.23</c:v>
                </c:pt>
                <c:pt idx="4">
                  <c:v>0.38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06407408"/>
        <c:axId val="-2106522448"/>
      </c:barChart>
      <c:catAx>
        <c:axId val="-210640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522448"/>
        <c:crosses val="autoZero"/>
        <c:auto val="1"/>
        <c:lblAlgn val="ctr"/>
        <c:lblOffset val="100"/>
        <c:noMultiLvlLbl val="0"/>
      </c:catAx>
      <c:valAx>
        <c:axId val="-2106522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0640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Sheet1!$C$3:$C$6</c:f>
              <c:numCache>
                <c:formatCode>0%</c:formatCode>
                <c:ptCount val="4"/>
                <c:pt idx="0">
                  <c:v>0.63</c:v>
                </c:pt>
                <c:pt idx="1">
                  <c:v>0.64</c:v>
                </c:pt>
                <c:pt idx="2">
                  <c:v>0.73</c:v>
                </c:pt>
                <c:pt idx="3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Sheet1!$D$3:$D$6</c:f>
              <c:numCache>
                <c:formatCode>0%</c:formatCode>
                <c:ptCount val="4"/>
                <c:pt idx="0">
                  <c:v>0.1</c:v>
                </c:pt>
                <c:pt idx="1">
                  <c:v>0.11</c:v>
                </c:pt>
                <c:pt idx="2">
                  <c:v>0.1</c:v>
                </c:pt>
                <c:pt idx="3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</c:strCache>
            </c:strRef>
          </c:cat>
          <c:val>
            <c:numRef>
              <c:f>Sheet1!$E$3:$E$6</c:f>
              <c:numCache>
                <c:formatCode>0%</c:formatCode>
                <c:ptCount val="4"/>
                <c:pt idx="0">
                  <c:v>0.27</c:v>
                </c:pt>
                <c:pt idx="1">
                  <c:v>0.245</c:v>
                </c:pt>
                <c:pt idx="2">
                  <c:v>0.17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8033440"/>
        <c:axId val="-2068040368"/>
        <c:axId val="0"/>
      </c:bar3DChart>
      <c:catAx>
        <c:axId val="-206803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040368"/>
        <c:crosses val="autoZero"/>
        <c:auto val="1"/>
        <c:lblAlgn val="ctr"/>
        <c:lblOffset val="100"/>
        <c:noMultiLvlLbl val="0"/>
      </c:catAx>
      <c:valAx>
        <c:axId val="-206804036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6803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Overall</c:v>
                </c:pt>
                <c:pt idx="1">
                  <c:v>Marina</c:v>
                </c:pt>
                <c:pt idx="2">
                  <c:v>Marina/Dry Storage</c:v>
                </c:pt>
                <c:pt idx="3">
                  <c:v>Boatyard</c:v>
                </c:pt>
                <c:pt idx="4">
                  <c:v>Marina/Boatyard</c:v>
                </c:pt>
              </c:strCache>
            </c:strRef>
          </c:cat>
          <c:val>
            <c:numRef>
              <c:f>Sheet1!$C$4:$C$8</c:f>
              <c:numCache>
                <c:formatCode>0%</c:formatCode>
                <c:ptCount val="5"/>
                <c:pt idx="0">
                  <c:v>0.63</c:v>
                </c:pt>
                <c:pt idx="1">
                  <c:v>0.64</c:v>
                </c:pt>
                <c:pt idx="2">
                  <c:v>0.6</c:v>
                </c:pt>
                <c:pt idx="3">
                  <c:v>0.86</c:v>
                </c:pt>
                <c:pt idx="4">
                  <c:v>0.62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Overall</c:v>
                </c:pt>
                <c:pt idx="1">
                  <c:v>Marina</c:v>
                </c:pt>
                <c:pt idx="2">
                  <c:v>Marina/Dry Storage</c:v>
                </c:pt>
                <c:pt idx="3">
                  <c:v>Boatyard</c:v>
                </c:pt>
                <c:pt idx="4">
                  <c:v>Marina/Boatyard</c:v>
                </c:pt>
              </c:strCache>
            </c:strRef>
          </c:cat>
          <c:val>
            <c:numRef>
              <c:f>Sheet1!$D$4:$D$8</c:f>
              <c:numCache>
                <c:formatCode>0%</c:formatCode>
                <c:ptCount val="5"/>
                <c:pt idx="0">
                  <c:v>0.1</c:v>
                </c:pt>
                <c:pt idx="1">
                  <c:v>0.11</c:v>
                </c:pt>
                <c:pt idx="2">
                  <c:v>0.12</c:v>
                </c:pt>
                <c:pt idx="3">
                  <c:v>0.14</c:v>
                </c:pt>
                <c:pt idx="4">
                  <c:v>0.07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Overall</c:v>
                </c:pt>
                <c:pt idx="1">
                  <c:v>Marina</c:v>
                </c:pt>
                <c:pt idx="2">
                  <c:v>Marina/Dry Storage</c:v>
                </c:pt>
                <c:pt idx="3">
                  <c:v>Boatyard</c:v>
                </c:pt>
                <c:pt idx="4">
                  <c:v>Marina/Boatyard</c:v>
                </c:pt>
              </c:strCache>
            </c:strRef>
          </c:cat>
          <c:val>
            <c:numRef>
              <c:f>Sheet1!$E$4:$E$8</c:f>
              <c:numCache>
                <c:formatCode>0%</c:formatCode>
                <c:ptCount val="5"/>
                <c:pt idx="0">
                  <c:v>0.27</c:v>
                </c:pt>
                <c:pt idx="1">
                  <c:v>0.24</c:v>
                </c:pt>
                <c:pt idx="2">
                  <c:v>0.28</c:v>
                </c:pt>
                <c:pt idx="4">
                  <c:v>0.31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068080720"/>
        <c:axId val="-2068077248"/>
        <c:axId val="0"/>
      </c:bar3DChart>
      <c:catAx>
        <c:axId val="-206808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8077248"/>
        <c:crosses val="autoZero"/>
        <c:auto val="1"/>
        <c:lblAlgn val="ctr"/>
        <c:lblOffset val="100"/>
        <c:noMultiLvlLbl val="0"/>
      </c:catAx>
      <c:valAx>
        <c:axId val="-20680772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680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Increase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Sheet1!$B$3:$B$8</c:f>
              <c:numCache>
                <c:formatCode>0.0%</c:formatCode>
                <c:ptCount val="6"/>
                <c:pt idx="0" formatCode="0%">
                  <c:v>0.6</c:v>
                </c:pt>
                <c:pt idx="1">
                  <c:v>0.543</c:v>
                </c:pt>
                <c:pt idx="2" formatCode="0%">
                  <c:v>0.56</c:v>
                </c:pt>
                <c:pt idx="3" formatCode="0%">
                  <c:v>0.54</c:v>
                </c:pt>
                <c:pt idx="4" formatCode="0%">
                  <c:v>0.46</c:v>
                </c:pt>
                <c:pt idx="5" formatCode="0%">
                  <c:v>0.39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Decrease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Sheet1!$C$3:$C$8</c:f>
              <c:numCache>
                <c:formatCode>0.0%</c:formatCode>
                <c:ptCount val="6"/>
                <c:pt idx="0" formatCode="0%">
                  <c:v>0.09</c:v>
                </c:pt>
                <c:pt idx="1">
                  <c:v>0.113</c:v>
                </c:pt>
                <c:pt idx="2" formatCode="0%">
                  <c:v>0.16</c:v>
                </c:pt>
                <c:pt idx="3" formatCode="0%">
                  <c:v>0.18</c:v>
                </c:pt>
                <c:pt idx="4" formatCode="0%">
                  <c:v>0.22</c:v>
                </c:pt>
                <c:pt idx="5" formatCode="0%">
                  <c:v>0.24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Stay the Same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Sheet1!$D$3:$D$8</c:f>
              <c:numCache>
                <c:formatCode>0.0%</c:formatCode>
                <c:ptCount val="6"/>
                <c:pt idx="0" formatCode="0%">
                  <c:v>0.31</c:v>
                </c:pt>
                <c:pt idx="1">
                  <c:v>0.344</c:v>
                </c:pt>
                <c:pt idx="2" formatCode="0%">
                  <c:v>0.28</c:v>
                </c:pt>
                <c:pt idx="3" formatCode="0%">
                  <c:v>0.28</c:v>
                </c:pt>
                <c:pt idx="4" formatCode="0%">
                  <c:v>0.32</c:v>
                </c:pt>
                <c:pt idx="5" formatCode="0%">
                  <c:v>0.37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3245088"/>
        <c:axId val="1822755152"/>
      </c:lineChart>
      <c:catAx>
        <c:axId val="18232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755152"/>
        <c:crosses val="autoZero"/>
        <c:auto val="1"/>
        <c:lblAlgn val="ctr"/>
        <c:lblOffset val="100"/>
        <c:noMultiLvlLbl val="0"/>
      </c:catAx>
      <c:valAx>
        <c:axId val="182275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2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Sheet1!$B$66</c:f>
              <c:strCache>
                <c:ptCount val="1"/>
                <c:pt idx="0">
                  <c:v>Increase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Sheet1!$A$67:$A$72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Sheet1!$B$67:$B$72</c:f>
              <c:numCache>
                <c:formatCode>0%</c:formatCode>
                <c:ptCount val="6"/>
                <c:pt idx="0">
                  <c:v>0.49</c:v>
                </c:pt>
                <c:pt idx="1">
                  <c:v>0.49</c:v>
                </c:pt>
                <c:pt idx="2">
                  <c:v>0.43</c:v>
                </c:pt>
                <c:pt idx="3">
                  <c:v>0.48</c:v>
                </c:pt>
                <c:pt idx="4" formatCode="0.0%">
                  <c:v>0.524</c:v>
                </c:pt>
                <c:pt idx="5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Sheet1!$C$66</c:f>
              <c:strCache>
                <c:ptCount val="1"/>
                <c:pt idx="0">
                  <c:v>Decrease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Sheet1!$A$67:$A$72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Sheet1!$C$67:$C$72</c:f>
              <c:numCache>
                <c:formatCode>0%</c:formatCode>
                <c:ptCount val="6"/>
                <c:pt idx="0">
                  <c:v>0.12</c:v>
                </c:pt>
                <c:pt idx="1">
                  <c:v>0.12</c:v>
                </c:pt>
                <c:pt idx="2">
                  <c:v>0.27</c:v>
                </c:pt>
                <c:pt idx="3">
                  <c:v>0.17</c:v>
                </c:pt>
                <c:pt idx="4" formatCode="0.0%">
                  <c:v>0.161</c:v>
                </c:pt>
                <c:pt idx="5">
                  <c:v>0.28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Sheet1!$D$66</c:f>
              <c:strCache>
                <c:ptCount val="1"/>
                <c:pt idx="0">
                  <c:v>Stay the Same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Sheet1!$A$67:$A$72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Sheet1!$D$67:$D$72</c:f>
              <c:numCache>
                <c:formatCode>0%</c:formatCode>
                <c:ptCount val="6"/>
                <c:pt idx="0">
                  <c:v>0.39</c:v>
                </c:pt>
                <c:pt idx="1">
                  <c:v>0.39</c:v>
                </c:pt>
                <c:pt idx="2">
                  <c:v>0.3</c:v>
                </c:pt>
                <c:pt idx="3">
                  <c:v>0.35</c:v>
                </c:pt>
                <c:pt idx="4" formatCode="0.0%">
                  <c:v>0.315</c:v>
                </c:pt>
                <c:pt idx="5">
                  <c:v>0.32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1668176"/>
        <c:axId val="1782522528"/>
      </c:lineChart>
      <c:catAx>
        <c:axId val="178166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2522528"/>
        <c:crosses val="autoZero"/>
        <c:auto val="1"/>
        <c:lblAlgn val="ctr"/>
        <c:lblOffset val="100"/>
        <c:noMultiLvlLbl val="0"/>
      </c:catAx>
      <c:valAx>
        <c:axId val="178252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66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Sheet1!$B$17</c:f>
              <c:strCache>
                <c:ptCount val="1"/>
                <c:pt idx="0">
                  <c:v>Increase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Sheet1!$A$18:$A$23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Sheet1!$B$18:$B$23</c:f>
              <c:numCache>
                <c:formatCode>0%</c:formatCode>
                <c:ptCount val="6"/>
                <c:pt idx="0">
                  <c:v>0.48</c:v>
                </c:pt>
                <c:pt idx="1">
                  <c:v>0.4</c:v>
                </c:pt>
                <c:pt idx="2">
                  <c:v>0.48</c:v>
                </c:pt>
                <c:pt idx="3">
                  <c:v>0.46</c:v>
                </c:pt>
                <c:pt idx="4">
                  <c:v>0.36</c:v>
                </c:pt>
                <c:pt idx="5">
                  <c:v>0.32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Sheet1!$C$17</c:f>
              <c:strCache>
                <c:ptCount val="1"/>
                <c:pt idx="0">
                  <c:v>Decrease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Sheet1!$A$18:$A$23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Sheet1!$C$18:$C$23</c:f>
              <c:numCache>
                <c:formatCode>0%</c:formatCode>
                <c:ptCount val="6"/>
                <c:pt idx="0">
                  <c:v>0.13</c:v>
                </c:pt>
                <c:pt idx="1">
                  <c:v>0.12</c:v>
                </c:pt>
                <c:pt idx="2">
                  <c:v>0.17</c:v>
                </c:pt>
                <c:pt idx="3">
                  <c:v>0.22</c:v>
                </c:pt>
                <c:pt idx="4">
                  <c:v>0.27</c:v>
                </c:pt>
                <c:pt idx="5">
                  <c:v>0.34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Sheet1!$D$17</c:f>
              <c:strCache>
                <c:ptCount val="1"/>
                <c:pt idx="0">
                  <c:v>Stay the Same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Sheet1!$A$18:$A$23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Sheet1!$D$18:$D$23</c:f>
              <c:numCache>
                <c:formatCode>0%</c:formatCode>
                <c:ptCount val="6"/>
                <c:pt idx="0">
                  <c:v>0.39</c:v>
                </c:pt>
                <c:pt idx="1">
                  <c:v>0.48</c:v>
                </c:pt>
                <c:pt idx="2">
                  <c:v>0.35</c:v>
                </c:pt>
                <c:pt idx="3">
                  <c:v>0.32</c:v>
                </c:pt>
                <c:pt idx="4">
                  <c:v>0.37</c:v>
                </c:pt>
                <c:pt idx="5">
                  <c:v>0.34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2665136"/>
        <c:axId val="1822428128"/>
      </c:lineChart>
      <c:catAx>
        <c:axId val="18226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428128"/>
        <c:crosses val="autoZero"/>
        <c:auto val="1"/>
        <c:lblAlgn val="ctr"/>
        <c:lblOffset val="100"/>
        <c:noMultiLvlLbl val="0"/>
      </c:catAx>
      <c:valAx>
        <c:axId val="182242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66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Sheet1!$C$3:$G$3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Sheet1!$C$4:$G$4</c:f>
              <c:numCache>
                <c:formatCode>0%</c:formatCode>
                <c:ptCount val="5"/>
                <c:pt idx="0">
                  <c:v>0.6</c:v>
                </c:pt>
                <c:pt idx="1">
                  <c:v>0.74</c:v>
                </c:pt>
                <c:pt idx="2">
                  <c:v>0.6</c:v>
                </c:pt>
                <c:pt idx="3">
                  <c:v>0.57</c:v>
                </c:pt>
                <c:pt idx="4" formatCode="0.0%">
                  <c:v>0.473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Sheet1!$C$3:$G$3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Sheet1!$C$5:$G$5</c:f>
              <c:numCache>
                <c:formatCode>0%</c:formatCode>
                <c:ptCount val="5"/>
                <c:pt idx="0">
                  <c:v>0.09</c:v>
                </c:pt>
                <c:pt idx="1">
                  <c:v>0.02</c:v>
                </c:pt>
                <c:pt idx="2">
                  <c:v>0.11</c:v>
                </c:pt>
                <c:pt idx="3">
                  <c:v>0.07</c:v>
                </c:pt>
                <c:pt idx="4" formatCode="0.0%">
                  <c:v>0.132</c:v>
                </c:pt>
              </c:numCache>
            </c:numRef>
          </c:val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Sheet1!$C$3:$G$3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Sheet1!$C$6:$G$6</c:f>
              <c:numCache>
                <c:formatCode>0%</c:formatCode>
                <c:ptCount val="5"/>
                <c:pt idx="0">
                  <c:v>0.31</c:v>
                </c:pt>
                <c:pt idx="1">
                  <c:v>0.24</c:v>
                </c:pt>
                <c:pt idx="2">
                  <c:v>0.29</c:v>
                </c:pt>
                <c:pt idx="3">
                  <c:v>0.36</c:v>
                </c:pt>
                <c:pt idx="4" formatCode="0.0%">
                  <c:v>0.395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23370864"/>
        <c:axId val="1823361776"/>
      </c:barChart>
      <c:catAx>
        <c:axId val="182337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3361776"/>
        <c:crosses val="autoZero"/>
        <c:auto val="1"/>
        <c:lblAlgn val="ctr"/>
        <c:lblOffset val="100"/>
        <c:noMultiLvlLbl val="0"/>
      </c:catAx>
      <c:valAx>
        <c:axId val="18233617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2337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Sheet1!$D$3:$H$3</c:f>
              <c:strCache>
                <c:ptCount val="5"/>
                <c:pt idx="0">
                  <c:v>Northwest</c:v>
                </c:pt>
                <c:pt idx="1">
                  <c:v>South</c:v>
                </c:pt>
                <c:pt idx="2">
                  <c:v>Midwest</c:v>
                </c:pt>
                <c:pt idx="3">
                  <c:v>West</c:v>
                </c:pt>
                <c:pt idx="4">
                  <c:v>Overall</c:v>
                </c:pt>
              </c:strCache>
            </c:strRef>
          </c:cat>
          <c:val>
            <c:numRef>
              <c:f>Sheet1!$D$4:$H$4</c:f>
              <c:numCache>
                <c:formatCode>0%</c:formatCode>
                <c:ptCount val="5"/>
                <c:pt idx="0" formatCode="0.0%">
                  <c:v>0.455</c:v>
                </c:pt>
                <c:pt idx="1">
                  <c:v>0.56</c:v>
                </c:pt>
                <c:pt idx="2" formatCode="0.0%">
                  <c:v>0.484</c:v>
                </c:pt>
                <c:pt idx="3">
                  <c:v>0.31</c:v>
                </c:pt>
                <c:pt idx="4">
                  <c:v>0.49</c:v>
                </c:pt>
              </c:numCache>
            </c:numRef>
          </c:val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Sheet1!$D$3:$H$3</c:f>
              <c:strCache>
                <c:ptCount val="5"/>
                <c:pt idx="0">
                  <c:v>Northwest</c:v>
                </c:pt>
                <c:pt idx="1">
                  <c:v>South</c:v>
                </c:pt>
                <c:pt idx="2">
                  <c:v>Midwest</c:v>
                </c:pt>
                <c:pt idx="3">
                  <c:v>West</c:v>
                </c:pt>
                <c:pt idx="4">
                  <c:v>Overall</c:v>
                </c:pt>
              </c:strCache>
            </c:strRef>
          </c:cat>
          <c:val>
            <c:numRef>
              <c:f>Sheet1!$D$5:$H$5</c:f>
              <c:numCache>
                <c:formatCode>0%</c:formatCode>
                <c:ptCount val="5"/>
                <c:pt idx="0" formatCode="0.0%">
                  <c:v>0.152</c:v>
                </c:pt>
                <c:pt idx="1">
                  <c:v>0.06</c:v>
                </c:pt>
                <c:pt idx="2" formatCode="0.0%">
                  <c:v>0.194</c:v>
                </c:pt>
                <c:pt idx="3">
                  <c:v>0.19</c:v>
                </c:pt>
                <c:pt idx="4">
                  <c:v>0.12</c:v>
                </c:pt>
              </c:numCache>
            </c:numRef>
          </c:val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Sheet1!$D$3:$H$3</c:f>
              <c:strCache>
                <c:ptCount val="5"/>
                <c:pt idx="0">
                  <c:v>Northwest</c:v>
                </c:pt>
                <c:pt idx="1">
                  <c:v>South</c:v>
                </c:pt>
                <c:pt idx="2">
                  <c:v>Midwest</c:v>
                </c:pt>
                <c:pt idx="3">
                  <c:v>West</c:v>
                </c:pt>
                <c:pt idx="4">
                  <c:v>Overall</c:v>
                </c:pt>
              </c:strCache>
            </c:strRef>
          </c:cat>
          <c:val>
            <c:numRef>
              <c:f>Sheet1!$D$6:$H$6</c:f>
              <c:numCache>
                <c:formatCode>0%</c:formatCode>
                <c:ptCount val="5"/>
                <c:pt idx="0" formatCode="0.0%">
                  <c:v>0.393</c:v>
                </c:pt>
                <c:pt idx="1">
                  <c:v>0.38</c:v>
                </c:pt>
                <c:pt idx="2" formatCode="0.0%">
                  <c:v>0.323</c:v>
                </c:pt>
                <c:pt idx="3">
                  <c:v>0.5</c:v>
                </c:pt>
                <c:pt idx="4">
                  <c:v>0.39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81665568"/>
        <c:axId val="1781985632"/>
        <c:axId val="0"/>
      </c:bar3DChart>
      <c:catAx>
        <c:axId val="17816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985632"/>
        <c:crosses val="autoZero"/>
        <c:auto val="1"/>
        <c:lblAlgn val="ctr"/>
        <c:lblOffset val="100"/>
        <c:noMultiLvlLbl val="0"/>
      </c:catAx>
      <c:valAx>
        <c:axId val="1781985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816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Sheet1!$C$4:$G$4</c:f>
              <c:strCache>
                <c:ptCount val="5"/>
                <c:pt idx="0">
                  <c:v>Northeast</c:v>
                </c:pt>
                <c:pt idx="1">
                  <c:v>South</c:v>
                </c:pt>
                <c:pt idx="2">
                  <c:v>Midwest</c:v>
                </c:pt>
                <c:pt idx="3">
                  <c:v>West</c:v>
                </c:pt>
                <c:pt idx="4">
                  <c:v>Overall</c:v>
                </c:pt>
              </c:strCache>
            </c:strRef>
          </c:cat>
          <c:val>
            <c:numRef>
              <c:f>Sheet1!$C$5:$G$5</c:f>
              <c:numCache>
                <c:formatCode>0%</c:formatCode>
                <c:ptCount val="5"/>
                <c:pt idx="0">
                  <c:v>0.56</c:v>
                </c:pt>
                <c:pt idx="1">
                  <c:v>0.49</c:v>
                </c:pt>
                <c:pt idx="2">
                  <c:v>0.44</c:v>
                </c:pt>
                <c:pt idx="3" formatCode="0.0%">
                  <c:v>0.424</c:v>
                </c:pt>
                <c:pt idx="4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Sheet1!$C$4:$G$4</c:f>
              <c:strCache>
                <c:ptCount val="5"/>
                <c:pt idx="0">
                  <c:v>Northeast</c:v>
                </c:pt>
                <c:pt idx="1">
                  <c:v>South</c:v>
                </c:pt>
                <c:pt idx="2">
                  <c:v>Midwest</c:v>
                </c:pt>
                <c:pt idx="3">
                  <c:v>West</c:v>
                </c:pt>
                <c:pt idx="4">
                  <c:v>Overall</c:v>
                </c:pt>
              </c:strCache>
            </c:strRef>
          </c:cat>
          <c:val>
            <c:numRef>
              <c:f>Sheet1!$C$6:$G$6</c:f>
              <c:numCache>
                <c:formatCode>0%</c:formatCode>
                <c:ptCount val="5"/>
                <c:pt idx="0">
                  <c:v>0.1</c:v>
                </c:pt>
                <c:pt idx="1">
                  <c:v>0.12</c:v>
                </c:pt>
                <c:pt idx="2">
                  <c:v>0.18</c:v>
                </c:pt>
                <c:pt idx="3" formatCode="0.0%">
                  <c:v>0.152</c:v>
                </c:pt>
                <c:pt idx="4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Sheet1!$B$7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Sheet1!$C$4:$G$4</c:f>
              <c:strCache>
                <c:ptCount val="5"/>
                <c:pt idx="0">
                  <c:v>Northeast</c:v>
                </c:pt>
                <c:pt idx="1">
                  <c:v>South</c:v>
                </c:pt>
                <c:pt idx="2">
                  <c:v>Midwest</c:v>
                </c:pt>
                <c:pt idx="3">
                  <c:v>West</c:v>
                </c:pt>
                <c:pt idx="4">
                  <c:v>Overall</c:v>
                </c:pt>
              </c:strCache>
            </c:strRef>
          </c:cat>
          <c:val>
            <c:numRef>
              <c:f>Sheet1!$C$7:$G$7</c:f>
              <c:numCache>
                <c:formatCode>0%</c:formatCode>
                <c:ptCount val="5"/>
                <c:pt idx="0">
                  <c:v>0.34</c:v>
                </c:pt>
                <c:pt idx="1">
                  <c:v>0.39</c:v>
                </c:pt>
                <c:pt idx="2">
                  <c:v>0.38</c:v>
                </c:pt>
                <c:pt idx="3" formatCode="0.0%">
                  <c:v>0.424</c:v>
                </c:pt>
                <c:pt idx="4">
                  <c:v>0.39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05577008"/>
        <c:axId val="-2105559088"/>
        <c:axId val="0"/>
      </c:bar3DChart>
      <c:catAx>
        <c:axId val="-210557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5559088"/>
        <c:crosses val="autoZero"/>
        <c:auto val="1"/>
        <c:lblAlgn val="ctr"/>
        <c:lblOffset val="100"/>
        <c:noMultiLvlLbl val="0"/>
      </c:catAx>
      <c:valAx>
        <c:axId val="-2105559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0557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Sheet1!$B$3:$H$3</c:f>
              <c:strCache>
                <c:ptCount val="7"/>
                <c:pt idx="0">
                  <c:v>no slips</c:v>
                </c:pt>
                <c:pt idx="1">
                  <c:v>1 to 99</c:v>
                </c:pt>
                <c:pt idx="2">
                  <c:v>100 to 249</c:v>
                </c:pt>
                <c:pt idx="3">
                  <c:v>250 to 449</c:v>
                </c:pt>
                <c:pt idx="4">
                  <c:v>450 to 749</c:v>
                </c:pt>
                <c:pt idx="5">
                  <c:v>750 to 1000</c:v>
                </c:pt>
                <c:pt idx="6">
                  <c:v>more than 1000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0">
                  <c:v>0.03</c:v>
                </c:pt>
                <c:pt idx="1">
                  <c:v>0.22</c:v>
                </c:pt>
                <c:pt idx="2">
                  <c:v>0.33</c:v>
                </c:pt>
                <c:pt idx="3">
                  <c:v>0.24</c:v>
                </c:pt>
                <c:pt idx="4">
                  <c:v>0.11</c:v>
                </c:pt>
                <c:pt idx="5">
                  <c:v>0.05</c:v>
                </c:pt>
                <c:pt idx="6">
                  <c:v>0.02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Sheet1!$B$3:$D$3</c:f>
              <c:strCache>
                <c:ptCount val="3"/>
                <c:pt idx="0">
                  <c:v>Increased</c:v>
                </c:pt>
                <c:pt idx="1">
                  <c:v>Decreased</c:v>
                </c:pt>
                <c:pt idx="2">
                  <c:v>Stay the Same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0.43</c:v>
                </c:pt>
                <c:pt idx="1">
                  <c:v>0.02</c:v>
                </c:pt>
                <c:pt idx="2">
                  <c:v>0.55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Slip/Service Rates, compared</a:t>
            </a:r>
            <a:r>
              <a:rPr lang="en-US" baseline="0"/>
              <a:t> to the year before (2012 to 2016)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Increased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Sheet1!$B$3:$B$7</c:f>
              <c:numCache>
                <c:formatCode>0%</c:formatCode>
                <c:ptCount val="5"/>
                <c:pt idx="0">
                  <c:v>0.43</c:v>
                </c:pt>
                <c:pt idx="1">
                  <c:v>0.45</c:v>
                </c:pt>
                <c:pt idx="2">
                  <c:v>0.44</c:v>
                </c:pt>
                <c:pt idx="3" formatCode="0.0%">
                  <c:v>0.345</c:v>
                </c:pt>
                <c:pt idx="4">
                  <c:v>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Decreased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Sheet1!$C$3:$C$7</c:f>
              <c:numCache>
                <c:formatCode>0%</c:formatCode>
                <c:ptCount val="5"/>
                <c:pt idx="0">
                  <c:v>0.02</c:v>
                </c:pt>
                <c:pt idx="1">
                  <c:v>0.04</c:v>
                </c:pt>
                <c:pt idx="2">
                  <c:v>0.01</c:v>
                </c:pt>
                <c:pt idx="3" formatCode="0.0%">
                  <c:v>0.054</c:v>
                </c:pt>
                <c:pt idx="4">
                  <c:v>0.07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Stay the Same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Sheet1!$D$3:$D$7</c:f>
              <c:numCache>
                <c:formatCode>0%</c:formatCode>
                <c:ptCount val="5"/>
                <c:pt idx="0">
                  <c:v>0.55</c:v>
                </c:pt>
                <c:pt idx="1">
                  <c:v>0.51</c:v>
                </c:pt>
                <c:pt idx="2">
                  <c:v>0.55</c:v>
                </c:pt>
                <c:pt idx="3" formatCode="0.0%">
                  <c:v>0.601</c:v>
                </c:pt>
                <c:pt idx="4">
                  <c:v>0.63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1926832"/>
        <c:axId val="-2022184480"/>
      </c:lineChart>
      <c:catAx>
        <c:axId val="-20219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2184480"/>
        <c:crosses val="autoZero"/>
        <c:auto val="1"/>
        <c:lblAlgn val="ctr"/>
        <c:lblOffset val="100"/>
        <c:noMultiLvlLbl val="0"/>
      </c:catAx>
      <c:valAx>
        <c:axId val="-202218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192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Sheet1!$B$4:$B$6</c:f>
              <c:strCache>
                <c:ptCount val="3"/>
                <c:pt idx="0">
                  <c:v>Private</c:v>
                </c:pt>
                <c:pt idx="1">
                  <c:v>Corporate</c:v>
                </c:pt>
                <c:pt idx="2">
                  <c:v>Government</c:v>
                </c:pt>
              </c:strCache>
            </c:strRef>
          </c:cat>
          <c:val>
            <c:numRef>
              <c:f>Sheet1!$C$4:$C$6</c:f>
              <c:numCache>
                <c:formatCode>0%</c:formatCode>
                <c:ptCount val="3"/>
                <c:pt idx="0">
                  <c:v>0.64</c:v>
                </c:pt>
                <c:pt idx="1">
                  <c:v>0.73</c:v>
                </c:pt>
                <c:pt idx="2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Sheet1!$B$4:$B$6</c:f>
              <c:strCache>
                <c:ptCount val="3"/>
                <c:pt idx="0">
                  <c:v>Private</c:v>
                </c:pt>
                <c:pt idx="1">
                  <c:v>Corporate</c:v>
                </c:pt>
                <c:pt idx="2">
                  <c:v>Government</c:v>
                </c:pt>
              </c:strCache>
            </c:strRef>
          </c:cat>
          <c:val>
            <c:numRef>
              <c:f>Sheet1!$D$4:$D$6</c:f>
              <c:numCache>
                <c:formatCode>0%</c:formatCode>
                <c:ptCount val="3"/>
                <c:pt idx="0">
                  <c:v>0.11</c:v>
                </c:pt>
                <c:pt idx="1">
                  <c:v>0.1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Sheet1!$B$4:$B$6</c:f>
              <c:strCache>
                <c:ptCount val="3"/>
                <c:pt idx="0">
                  <c:v>Private</c:v>
                </c:pt>
                <c:pt idx="1">
                  <c:v>Corporate</c:v>
                </c:pt>
                <c:pt idx="2">
                  <c:v>Government</c:v>
                </c:pt>
              </c:strCache>
            </c:strRef>
          </c:cat>
          <c:val>
            <c:numRef>
              <c:f>Sheet1!$E$4:$E$6</c:f>
              <c:numCache>
                <c:formatCode>0%</c:formatCode>
                <c:ptCount val="3"/>
                <c:pt idx="0">
                  <c:v>0.245</c:v>
                </c:pt>
                <c:pt idx="1">
                  <c:v>0.17</c:v>
                </c:pt>
                <c:pt idx="2">
                  <c:v>0.34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06058800"/>
        <c:axId val="-2106069088"/>
        <c:axId val="0"/>
      </c:bar3DChart>
      <c:catAx>
        <c:axId val="-2106058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069088"/>
        <c:crosses val="autoZero"/>
        <c:auto val="1"/>
        <c:lblAlgn val="ctr"/>
        <c:lblOffset val="100"/>
        <c:noMultiLvlLbl val="0"/>
      </c:catAx>
      <c:valAx>
        <c:axId val="-21060690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0605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Increased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  <c:pt idx="4">
                  <c:v>Other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0.43</c:v>
                </c:pt>
                <c:pt idx="1">
                  <c:v>0.41</c:v>
                </c:pt>
                <c:pt idx="2">
                  <c:v>0.61</c:v>
                </c:pt>
                <c:pt idx="3">
                  <c:v>0.4</c:v>
                </c:pt>
                <c:pt idx="4">
                  <c:v>0.37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Decreased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  <c:pt idx="4">
                  <c:v>Other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Private</c:v>
                </c:pt>
                <c:pt idx="2">
                  <c:v>Corporate</c:v>
                </c:pt>
                <c:pt idx="3">
                  <c:v>Government</c:v>
                </c:pt>
                <c:pt idx="4">
                  <c:v>Other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0.55</c:v>
                </c:pt>
                <c:pt idx="1">
                  <c:v>0.56</c:v>
                </c:pt>
                <c:pt idx="2">
                  <c:v>0.35</c:v>
                </c:pt>
                <c:pt idx="3">
                  <c:v>0.6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2106410816"/>
        <c:axId val="-2106429248"/>
        <c:axId val="0"/>
      </c:bar3DChart>
      <c:catAx>
        <c:axId val="-210641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429248"/>
        <c:crosses val="autoZero"/>
        <c:auto val="1"/>
        <c:lblAlgn val="ctr"/>
        <c:lblOffset val="100"/>
        <c:noMultiLvlLbl val="0"/>
      </c:catAx>
      <c:valAx>
        <c:axId val="-210642924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0641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Sheet1!$B$3:$D$3</c:f>
              <c:strCache>
                <c:ptCount val="3"/>
                <c:pt idx="0">
                  <c:v>Increase</c:v>
                </c:pt>
                <c:pt idx="1">
                  <c:v>Decrease</c:v>
                </c:pt>
                <c:pt idx="2">
                  <c:v>Stay the Same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0">
                  <c:v>0.69</c:v>
                </c:pt>
                <c:pt idx="1">
                  <c:v>0.07</c:v>
                </c:pt>
                <c:pt idx="2">
                  <c:v>0.24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Expenses, compared to the previous year (2009 to 2016)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Increase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Sheet1!$A$4:$A$11</c:f>
              <c:numCache>
                <c:formatCode>General</c:formatCode>
                <c:ptCount val="8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  <c:pt idx="6">
                  <c:v>2010.0</c:v>
                </c:pt>
                <c:pt idx="7">
                  <c:v>2009.0</c:v>
                </c:pt>
              </c:numCache>
            </c:numRef>
          </c:cat>
          <c:val>
            <c:numRef>
              <c:f>Sheet1!$B$4:$B$11</c:f>
              <c:numCache>
                <c:formatCode>0%</c:formatCode>
                <c:ptCount val="8"/>
                <c:pt idx="0">
                  <c:v>0.69</c:v>
                </c:pt>
                <c:pt idx="1">
                  <c:v>0.67</c:v>
                </c:pt>
                <c:pt idx="2">
                  <c:v>0.67</c:v>
                </c:pt>
                <c:pt idx="3">
                  <c:v>0.69</c:v>
                </c:pt>
                <c:pt idx="4">
                  <c:v>0.6</c:v>
                </c:pt>
                <c:pt idx="5">
                  <c:v>0.23</c:v>
                </c:pt>
                <c:pt idx="6">
                  <c:v>0.17</c:v>
                </c:pt>
                <c:pt idx="7">
                  <c:v>0.14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Decrease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Sheet1!$A$4:$A$11</c:f>
              <c:numCache>
                <c:formatCode>General</c:formatCode>
                <c:ptCount val="8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  <c:pt idx="6">
                  <c:v>2010.0</c:v>
                </c:pt>
                <c:pt idx="7">
                  <c:v>2009.0</c:v>
                </c:pt>
              </c:numCache>
            </c:numRef>
          </c:cat>
          <c:val>
            <c:numRef>
              <c:f>Sheet1!$C$4:$C$11</c:f>
              <c:numCache>
                <c:formatCode>0%</c:formatCode>
                <c:ptCount val="8"/>
                <c:pt idx="0">
                  <c:v>0.07</c:v>
                </c:pt>
                <c:pt idx="1">
                  <c:v>0.07</c:v>
                </c:pt>
                <c:pt idx="2">
                  <c:v>0.08</c:v>
                </c:pt>
                <c:pt idx="3">
                  <c:v>0.11</c:v>
                </c:pt>
                <c:pt idx="4">
                  <c:v>0.14</c:v>
                </c:pt>
                <c:pt idx="5">
                  <c:v>0.43</c:v>
                </c:pt>
                <c:pt idx="6">
                  <c:v>0.52</c:v>
                </c:pt>
                <c:pt idx="7">
                  <c:v>0.56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Stay the Same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Sheet1!$A$4:$A$11</c:f>
              <c:numCache>
                <c:formatCode>General</c:formatCode>
                <c:ptCount val="8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  <c:pt idx="6">
                  <c:v>2010.0</c:v>
                </c:pt>
                <c:pt idx="7">
                  <c:v>2009.0</c:v>
                </c:pt>
              </c:numCache>
            </c:numRef>
          </c:cat>
          <c:val>
            <c:numRef>
              <c:f>Sheet1!$D$4:$D$11</c:f>
              <c:numCache>
                <c:formatCode>0%</c:formatCode>
                <c:ptCount val="8"/>
                <c:pt idx="0">
                  <c:v>0.24</c:v>
                </c:pt>
                <c:pt idx="1">
                  <c:v>0.26</c:v>
                </c:pt>
                <c:pt idx="2">
                  <c:v>0.25</c:v>
                </c:pt>
                <c:pt idx="3">
                  <c:v>0.2</c:v>
                </c:pt>
                <c:pt idx="4">
                  <c:v>0.26</c:v>
                </c:pt>
                <c:pt idx="5">
                  <c:v>0.34</c:v>
                </c:pt>
                <c:pt idx="6">
                  <c:v>0.31</c:v>
                </c:pt>
                <c:pt idx="7">
                  <c:v>0.3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68363120"/>
        <c:axId val="-2068382752"/>
      </c:lineChart>
      <c:catAx>
        <c:axId val="-206836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8382752"/>
        <c:crosses val="autoZero"/>
        <c:auto val="1"/>
        <c:lblAlgn val="ctr"/>
        <c:lblOffset val="100"/>
        <c:noMultiLvlLbl val="0"/>
      </c:catAx>
      <c:valAx>
        <c:axId val="-2068382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83631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Staff/Personnel Expenses, compared to last year, overall and by regions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Sheet1!$C$4:$C$8</c:f>
              <c:numCache>
                <c:formatCode>0.0%</c:formatCode>
                <c:ptCount val="5"/>
                <c:pt idx="0" formatCode="0%">
                  <c:v>0.6</c:v>
                </c:pt>
                <c:pt idx="1">
                  <c:v>0.596</c:v>
                </c:pt>
                <c:pt idx="2" formatCode="0%">
                  <c:v>0.57</c:v>
                </c:pt>
                <c:pt idx="3" formatCode="0%">
                  <c:v>0.7</c:v>
                </c:pt>
                <c:pt idx="4" formatCode="0%">
                  <c:v>0.58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Sheet1!$D$4:$D$8</c:f>
              <c:numCache>
                <c:formatCode>0.0%</c:formatCode>
                <c:ptCount val="5"/>
                <c:pt idx="0" formatCode="0%">
                  <c:v>0.1</c:v>
                </c:pt>
                <c:pt idx="1">
                  <c:v>0.106</c:v>
                </c:pt>
                <c:pt idx="2" formatCode="0%">
                  <c:v>0.05</c:v>
                </c:pt>
                <c:pt idx="3" formatCode="0%">
                  <c:v>0.15</c:v>
                </c:pt>
                <c:pt idx="4" formatCode="0%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Sheet1!$B$4:$B$8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Sheet1!$E$4:$E$8</c:f>
              <c:numCache>
                <c:formatCode>0.0%</c:formatCode>
                <c:ptCount val="5"/>
                <c:pt idx="0" formatCode="0%">
                  <c:v>0.3</c:v>
                </c:pt>
                <c:pt idx="1">
                  <c:v>0.298</c:v>
                </c:pt>
                <c:pt idx="2" formatCode="0%">
                  <c:v>0.38</c:v>
                </c:pt>
                <c:pt idx="3" formatCode="0%">
                  <c:v>0.15</c:v>
                </c:pt>
                <c:pt idx="4" formatCode="0%">
                  <c:v>0.24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28670272"/>
        <c:axId val="-2128729152"/>
      </c:barChart>
      <c:catAx>
        <c:axId val="-212867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729152"/>
        <c:crosses val="autoZero"/>
        <c:auto val="1"/>
        <c:lblAlgn val="ctr"/>
        <c:lblOffset val="100"/>
        <c:noMultiLvlLbl val="0"/>
      </c:catAx>
      <c:valAx>
        <c:axId val="-21287291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8670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Maintenance/Renovation Expenses, compared to last year, overall and by regions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Sheet1!$C$20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Sheet1!$B$21:$B$25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Sheet1!$C$21:$C$25</c:f>
              <c:numCache>
                <c:formatCode>0%</c:formatCode>
                <c:ptCount val="5"/>
                <c:pt idx="0">
                  <c:v>0.59</c:v>
                </c:pt>
                <c:pt idx="1">
                  <c:v>0.53</c:v>
                </c:pt>
                <c:pt idx="2">
                  <c:v>0.66</c:v>
                </c:pt>
                <c:pt idx="3">
                  <c:v>0.55</c:v>
                </c:pt>
                <c:pt idx="4">
                  <c:v>0.53</c:v>
                </c:pt>
              </c:numCache>
            </c:numRef>
          </c:val>
        </c:ser>
        <c:ser>
          <c:idx val="1"/>
          <c:order val="1"/>
          <c:tx>
            <c:strRef>
              <c:f>Sheet1!$D$20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Sheet1!$B$21:$B$25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Sheet1!$D$21:$D$25</c:f>
              <c:numCache>
                <c:formatCode>0%</c:formatCode>
                <c:ptCount val="5"/>
                <c:pt idx="0">
                  <c:v>0.1</c:v>
                </c:pt>
                <c:pt idx="1">
                  <c:v>0.02</c:v>
                </c:pt>
                <c:pt idx="2">
                  <c:v>0.1</c:v>
                </c:pt>
                <c:pt idx="3" formatCode="0.0%">
                  <c:v>0.175</c:v>
                </c:pt>
                <c:pt idx="4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Sheet1!$E$20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Sheet1!$B$21:$B$25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Sheet1!$E$21:$E$25</c:f>
              <c:numCache>
                <c:formatCode>0%</c:formatCode>
                <c:ptCount val="5"/>
                <c:pt idx="0">
                  <c:v>0.31</c:v>
                </c:pt>
                <c:pt idx="1">
                  <c:v>0.45</c:v>
                </c:pt>
                <c:pt idx="2">
                  <c:v>0.24</c:v>
                </c:pt>
                <c:pt idx="3" formatCode="0.0%">
                  <c:v>0.275</c:v>
                </c:pt>
                <c:pt idx="4">
                  <c:v>0.24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068829056"/>
        <c:axId val="-2128688672"/>
      </c:barChart>
      <c:catAx>
        <c:axId val="-2068829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688672"/>
        <c:crosses val="autoZero"/>
        <c:auto val="1"/>
        <c:lblAlgn val="ctr"/>
        <c:lblOffset val="100"/>
        <c:noMultiLvlLbl val="0"/>
      </c:catAx>
      <c:valAx>
        <c:axId val="-212868867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06882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Capital Expenditures/Expansion, compared to last year, overall and by regions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Sheet1!$C$37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Sheet1!$B$38:$B$42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Sheet1!$C$38:$C$42</c:f>
              <c:numCache>
                <c:formatCode>0%</c:formatCode>
                <c:ptCount val="5"/>
                <c:pt idx="0">
                  <c:v>0.56</c:v>
                </c:pt>
                <c:pt idx="1">
                  <c:v>0.51</c:v>
                </c:pt>
                <c:pt idx="2">
                  <c:v>0.6</c:v>
                </c:pt>
                <c:pt idx="3">
                  <c:v>0.42</c:v>
                </c:pt>
                <c:pt idx="4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Sheet1!$D$37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Sheet1!$B$38:$B$42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Sheet1!$D$38:$D$42</c:f>
              <c:numCache>
                <c:formatCode>0%</c:formatCode>
                <c:ptCount val="5"/>
                <c:pt idx="0">
                  <c:v>0.11</c:v>
                </c:pt>
                <c:pt idx="1">
                  <c:v>0.09</c:v>
                </c:pt>
                <c:pt idx="2">
                  <c:v>0.11</c:v>
                </c:pt>
                <c:pt idx="3">
                  <c:v>0.13</c:v>
                </c:pt>
                <c:pt idx="4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Sheet1!$E$37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Sheet1!$B$38:$B$42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Sheet1!$E$38:$E$42</c:f>
              <c:numCache>
                <c:formatCode>0%</c:formatCode>
                <c:ptCount val="5"/>
                <c:pt idx="0">
                  <c:v>0.33</c:v>
                </c:pt>
                <c:pt idx="1">
                  <c:v>0.4</c:v>
                </c:pt>
                <c:pt idx="2">
                  <c:v>0.29</c:v>
                </c:pt>
                <c:pt idx="3">
                  <c:v>0.45</c:v>
                </c:pt>
                <c:pt idx="4">
                  <c:v>0.31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29025680"/>
        <c:axId val="-2129030176"/>
      </c:barChart>
      <c:catAx>
        <c:axId val="-212902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030176"/>
        <c:crosses val="autoZero"/>
        <c:auto val="1"/>
        <c:lblAlgn val="ctr"/>
        <c:lblOffset val="100"/>
        <c:noMultiLvlLbl val="0"/>
      </c:catAx>
      <c:valAx>
        <c:axId val="-21290301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902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Advertising/Marketing, compared to last year, overall and by regions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Sheet1!$C$55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Sheet1!$B$56:$B$60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Sheet1!$C$56:$C$60</c:f>
              <c:numCache>
                <c:formatCode>0%</c:formatCode>
                <c:ptCount val="5"/>
                <c:pt idx="0" formatCode="0.0%">
                  <c:v>0.443</c:v>
                </c:pt>
                <c:pt idx="1">
                  <c:v>0.44</c:v>
                </c:pt>
                <c:pt idx="2" formatCode="0.0%">
                  <c:v>0.542</c:v>
                </c:pt>
                <c:pt idx="3">
                  <c:v>0.41</c:v>
                </c:pt>
                <c:pt idx="4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Sheet1!$D$55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Sheet1!$B$56:$B$60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Sheet1!$D$56:$D$60</c:f>
              <c:numCache>
                <c:formatCode>0%</c:formatCode>
                <c:ptCount val="5"/>
                <c:pt idx="0" formatCode="0.0%">
                  <c:v>0.135</c:v>
                </c:pt>
                <c:pt idx="1">
                  <c:v>0.14</c:v>
                </c:pt>
                <c:pt idx="2" formatCode="0.0%">
                  <c:v>0.094</c:v>
                </c:pt>
                <c:pt idx="3">
                  <c:v>0.12</c:v>
                </c:pt>
                <c:pt idx="4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Sheet1!$E$55</c:f>
              <c:strCache>
                <c:ptCount val="1"/>
                <c:pt idx="0">
                  <c:v>Stay the Same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Sheet1!$B$56:$B$60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Sheet1!$E$56:$E$60</c:f>
              <c:numCache>
                <c:formatCode>0%</c:formatCode>
                <c:ptCount val="5"/>
                <c:pt idx="0" formatCode="0.0%">
                  <c:v>0.422</c:v>
                </c:pt>
                <c:pt idx="1">
                  <c:v>0.42</c:v>
                </c:pt>
                <c:pt idx="2" formatCode="0.0%">
                  <c:v>0.364</c:v>
                </c:pt>
                <c:pt idx="3">
                  <c:v>0.47</c:v>
                </c:pt>
                <c:pt idx="4">
                  <c:v>0.56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2129255472"/>
        <c:axId val="-2129258016"/>
      </c:barChart>
      <c:catAx>
        <c:axId val="-2129255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9258016"/>
        <c:crosses val="autoZero"/>
        <c:auto val="1"/>
        <c:lblAlgn val="ctr"/>
        <c:lblOffset val="100"/>
        <c:noMultiLvlLbl val="0"/>
      </c:catAx>
      <c:valAx>
        <c:axId val="-21292580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212925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Sheet1!$B$2:$G$2</c:f>
              <c:strCache>
                <c:ptCount val="6"/>
                <c:pt idx="0">
                  <c:v>Less than 50% occupancy</c:v>
                </c:pt>
                <c:pt idx="1">
                  <c:v>50 to 74% occupancy</c:v>
                </c:pt>
                <c:pt idx="2">
                  <c:v>75 to 84% occupancy</c:v>
                </c:pt>
                <c:pt idx="3">
                  <c:v>85 to 94% occupancy</c:v>
                </c:pt>
                <c:pt idx="4">
                  <c:v>95 to 99% occupancy</c:v>
                </c:pt>
                <c:pt idx="5">
                  <c:v>100% occupancy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0.04</c:v>
                </c:pt>
                <c:pt idx="1">
                  <c:v>0.13</c:v>
                </c:pt>
                <c:pt idx="2">
                  <c:v>0.17</c:v>
                </c:pt>
                <c:pt idx="3">
                  <c:v>0.27</c:v>
                </c:pt>
                <c:pt idx="4">
                  <c:v>0.24</c:v>
                </c:pt>
                <c:pt idx="5">
                  <c:v>0.12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Fig. 1B: Overall Occupancy Rate Percentage (2012 to 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Less than 50%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Sheet1!$B$3:$B$7</c:f>
              <c:numCache>
                <c:formatCode>0%</c:formatCode>
                <c:ptCount val="5"/>
                <c:pt idx="0">
                  <c:v>0.04</c:v>
                </c:pt>
                <c:pt idx="1">
                  <c:v>0.05</c:v>
                </c:pt>
                <c:pt idx="2">
                  <c:v>0.03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50 to 74%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Sheet1!$C$3:$C$7</c:f>
              <c:numCache>
                <c:formatCode>0.0%</c:formatCode>
                <c:ptCount val="5"/>
                <c:pt idx="0" formatCode="0%">
                  <c:v>0.13</c:v>
                </c:pt>
                <c:pt idx="1">
                  <c:v>0.114</c:v>
                </c:pt>
                <c:pt idx="2" formatCode="0%">
                  <c:v>0.17</c:v>
                </c:pt>
                <c:pt idx="3" formatCode="0%">
                  <c:v>0.19</c:v>
                </c:pt>
                <c:pt idx="4" formatCode="0%">
                  <c:v>0.2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75 to 84%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Sheet1!$D$3:$D$7</c:f>
              <c:numCache>
                <c:formatCode>0.0%</c:formatCode>
                <c:ptCount val="5"/>
                <c:pt idx="0" formatCode="0%">
                  <c:v>0.17</c:v>
                </c:pt>
                <c:pt idx="1">
                  <c:v>0.153</c:v>
                </c:pt>
                <c:pt idx="2" formatCode="0%">
                  <c:v>0.18</c:v>
                </c:pt>
                <c:pt idx="3" formatCode="0%">
                  <c:v>0.16</c:v>
                </c:pt>
                <c:pt idx="4" formatCode="0%">
                  <c:v>0.19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85 to 94%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Sheet1!$E$3:$E$7</c:f>
              <c:numCache>
                <c:formatCode>0%</c:formatCode>
                <c:ptCount val="5"/>
                <c:pt idx="0">
                  <c:v>0.27</c:v>
                </c:pt>
                <c:pt idx="1">
                  <c:v>0.19</c:v>
                </c:pt>
                <c:pt idx="2">
                  <c:v>0.26</c:v>
                </c:pt>
                <c:pt idx="3">
                  <c:v>0.24</c:v>
                </c:pt>
                <c:pt idx="4">
                  <c:v>0.24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95 to 99%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Sheet1!$F$3:$F$7</c:f>
              <c:numCache>
                <c:formatCode>0.0%</c:formatCode>
                <c:ptCount val="5"/>
                <c:pt idx="0" formatCode="0%">
                  <c:v>0.24</c:v>
                </c:pt>
                <c:pt idx="1">
                  <c:v>0.233</c:v>
                </c:pt>
                <c:pt idx="2" formatCode="0%">
                  <c:v>0.18</c:v>
                </c:pt>
                <c:pt idx="3" formatCode="0%">
                  <c:v>0.21</c:v>
                </c:pt>
                <c:pt idx="4" formatCode="0%">
                  <c:v>0.14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100%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</c:numCache>
            </c:numRef>
          </c:cat>
          <c:val>
            <c:numRef>
              <c:f>Sheet1!$G$3:$G$7</c:f>
              <c:numCache>
                <c:formatCode>0%</c:formatCode>
                <c:ptCount val="5"/>
                <c:pt idx="0">
                  <c:v>0.12</c:v>
                </c:pt>
                <c:pt idx="1">
                  <c:v>0.24</c:v>
                </c:pt>
                <c:pt idx="2">
                  <c:v>0.15</c:v>
                </c:pt>
                <c:pt idx="3">
                  <c:v>0.13</c:v>
                </c:pt>
                <c:pt idx="4">
                  <c:v>0.11</c:v>
                </c:pt>
              </c:numCache>
            </c:numRef>
          </c:val>
          <c:smooth val="0"/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80664240"/>
        <c:axId val="1781401392"/>
      </c:lineChart>
      <c:catAx>
        <c:axId val="178066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401392"/>
        <c:crosses val="autoZero"/>
        <c:auto val="1"/>
        <c:lblAlgn val="ctr"/>
        <c:lblOffset val="100"/>
        <c:noMultiLvlLbl val="0"/>
      </c:catAx>
      <c:valAx>
        <c:axId val="178140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66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65125448324195"/>
          <c:y val="0.872224364402962"/>
          <c:w val="0.855089252586882"/>
          <c:h val="0.1094689994414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Overall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Sheet1!$C$2:$F$2</c:f>
              <c:strCache>
                <c:ptCount val="4"/>
                <c:pt idx="0">
                  <c:v>Higher Occupancy</c:v>
                </c:pt>
                <c:pt idx="1">
                  <c:v>Lower Occupancy</c:v>
                </c:pt>
                <c:pt idx="2">
                  <c:v>Same as 2015</c:v>
                </c:pt>
                <c:pt idx="3">
                  <c:v>Don't Know</c:v>
                </c:pt>
              </c:strCache>
            </c:strRef>
          </c:cat>
          <c:val>
            <c:numRef>
              <c:f>Sheet1!$C$3:$F$3</c:f>
              <c:numCache>
                <c:formatCode>0%</c:formatCode>
                <c:ptCount val="4"/>
                <c:pt idx="0" formatCode="0.0%">
                  <c:v>0.568</c:v>
                </c:pt>
                <c:pt idx="1">
                  <c:v>0.1</c:v>
                </c:pt>
                <c:pt idx="2" formatCode="0.0%">
                  <c:v>0.286</c:v>
                </c:pt>
                <c:pt idx="3" formatCode="0.0%">
                  <c:v>0.018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Occupany Rate, compared to the previous year, (2009 to 2016)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Higher Occupancy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Sheet1!$A$4:$A$11</c:f>
              <c:numCache>
                <c:formatCode>General</c:formatCode>
                <c:ptCount val="8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  <c:pt idx="6">
                  <c:v>2010.0</c:v>
                </c:pt>
                <c:pt idx="7">
                  <c:v>2009.0</c:v>
                </c:pt>
              </c:numCache>
            </c:numRef>
          </c:cat>
          <c:val>
            <c:numRef>
              <c:f>Sheet1!$B$4:$B$11</c:f>
              <c:numCache>
                <c:formatCode>0%</c:formatCode>
                <c:ptCount val="8"/>
                <c:pt idx="0" formatCode="0.0%">
                  <c:v>0.568</c:v>
                </c:pt>
                <c:pt idx="1">
                  <c:v>0.53</c:v>
                </c:pt>
                <c:pt idx="2">
                  <c:v>0.44</c:v>
                </c:pt>
                <c:pt idx="3">
                  <c:v>0.47</c:v>
                </c:pt>
                <c:pt idx="4">
                  <c:v>0.42</c:v>
                </c:pt>
                <c:pt idx="5">
                  <c:v>0.36</c:v>
                </c:pt>
                <c:pt idx="6">
                  <c:v>0.37</c:v>
                </c:pt>
                <c:pt idx="7">
                  <c:v>0.31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Lower Occupancy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Sheet1!$A$4:$A$11</c:f>
              <c:numCache>
                <c:formatCode>General</c:formatCode>
                <c:ptCount val="8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  <c:pt idx="6">
                  <c:v>2010.0</c:v>
                </c:pt>
                <c:pt idx="7">
                  <c:v>2009.0</c:v>
                </c:pt>
              </c:numCache>
            </c:numRef>
          </c:cat>
          <c:val>
            <c:numRef>
              <c:f>Sheet1!$C$4:$C$11</c:f>
              <c:numCache>
                <c:formatCode>0%</c:formatCode>
                <c:ptCount val="8"/>
                <c:pt idx="0">
                  <c:v>0.1</c:v>
                </c:pt>
                <c:pt idx="1">
                  <c:v>0.12</c:v>
                </c:pt>
                <c:pt idx="2">
                  <c:v>0.16</c:v>
                </c:pt>
                <c:pt idx="3">
                  <c:v>0.18</c:v>
                </c:pt>
                <c:pt idx="4">
                  <c:v>0.23</c:v>
                </c:pt>
                <c:pt idx="5">
                  <c:v>0.3</c:v>
                </c:pt>
                <c:pt idx="6">
                  <c:v>0.3</c:v>
                </c:pt>
                <c:pt idx="7">
                  <c:v>0.17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Same as previous year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Sheet1!$A$4:$A$11</c:f>
              <c:numCache>
                <c:formatCode>General</c:formatCode>
                <c:ptCount val="8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  <c:pt idx="6">
                  <c:v>2010.0</c:v>
                </c:pt>
                <c:pt idx="7">
                  <c:v>2009.0</c:v>
                </c:pt>
              </c:numCache>
            </c:numRef>
          </c:cat>
          <c:val>
            <c:numRef>
              <c:f>Sheet1!$D$4:$D$11</c:f>
              <c:numCache>
                <c:formatCode>0%</c:formatCode>
                <c:ptCount val="8"/>
                <c:pt idx="0" formatCode="0.0%">
                  <c:v>0.286</c:v>
                </c:pt>
                <c:pt idx="1">
                  <c:v>0.29</c:v>
                </c:pt>
                <c:pt idx="2">
                  <c:v>0.36</c:v>
                </c:pt>
                <c:pt idx="3">
                  <c:v>0.32</c:v>
                </c:pt>
                <c:pt idx="4">
                  <c:v>0.29</c:v>
                </c:pt>
                <c:pt idx="5">
                  <c:v>0.33</c:v>
                </c:pt>
                <c:pt idx="6">
                  <c:v>0.32</c:v>
                </c:pt>
                <c:pt idx="7">
                  <c:v>0.51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Don't Know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Sheet1!$A$4:$A$11</c:f>
              <c:numCache>
                <c:formatCode>General</c:formatCode>
                <c:ptCount val="8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  <c:pt idx="6">
                  <c:v>2010.0</c:v>
                </c:pt>
                <c:pt idx="7">
                  <c:v>2009.0</c:v>
                </c:pt>
              </c:numCache>
            </c:numRef>
          </c:cat>
          <c:val>
            <c:numRef>
              <c:f>Sheet1!$E$4:$E$11</c:f>
              <c:numCache>
                <c:formatCode>0%</c:formatCode>
                <c:ptCount val="8"/>
                <c:pt idx="0" formatCode="0.0%">
                  <c:v>0.018</c:v>
                </c:pt>
                <c:pt idx="1">
                  <c:v>0.04</c:v>
                </c:pt>
                <c:pt idx="2">
                  <c:v>0.01</c:v>
                </c:pt>
                <c:pt idx="3">
                  <c:v>0.01</c:v>
                </c:pt>
                <c:pt idx="4">
                  <c:v>0.02</c:v>
                </c:pt>
                <c:pt idx="5">
                  <c:v>0.01</c:v>
                </c:pt>
                <c:pt idx="6">
                  <c:v>0.01</c:v>
                </c:pt>
                <c:pt idx="7">
                  <c:v>0.01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105666000"/>
        <c:axId val="-2106014752"/>
      </c:lineChart>
      <c:catAx>
        <c:axId val="-2105666000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014752"/>
        <c:crosses val="autoZero"/>
        <c:auto val="1"/>
        <c:lblAlgn val="ctr"/>
        <c:lblOffset val="100"/>
        <c:noMultiLvlLbl val="0"/>
      </c:catAx>
      <c:valAx>
        <c:axId val="-210601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566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41830065359477"/>
          <c:y val="0.848882401201879"/>
          <c:w val="0.936383442265795"/>
          <c:h val="0.129466719231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Sheet1!$B$2:$D$2</c:f>
              <c:strCache>
                <c:ptCount val="3"/>
                <c:pt idx="0">
                  <c:v>Increase</c:v>
                </c:pt>
                <c:pt idx="1">
                  <c:v>Decrease</c:v>
                </c:pt>
                <c:pt idx="2">
                  <c:v>Stay the Same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0.63</c:v>
                </c:pt>
                <c:pt idx="1">
                  <c:v>0.1</c:v>
                </c:pt>
                <c:pt idx="2">
                  <c:v>0.27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Gross Profit, compared to previous</a:t>
            </a:r>
            <a:r>
              <a:rPr lang="en-US" baseline="0"/>
              <a:t> year (2011 to 2016)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Increase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Sheet1!$B$3:$B$8</c:f>
              <c:numCache>
                <c:formatCode>0%</c:formatCode>
                <c:ptCount val="6"/>
                <c:pt idx="0">
                  <c:v>0.63</c:v>
                </c:pt>
                <c:pt idx="1">
                  <c:v>0.6</c:v>
                </c:pt>
                <c:pt idx="2">
                  <c:v>0.52</c:v>
                </c:pt>
                <c:pt idx="3">
                  <c:v>0.54</c:v>
                </c:pt>
                <c:pt idx="4" formatCode="0.0%">
                  <c:v>0.475</c:v>
                </c:pt>
                <c:pt idx="5">
                  <c:v>0.45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Decrease 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Sheet1!$C$3:$C$8</c:f>
              <c:numCache>
                <c:formatCode>0%</c:formatCode>
                <c:ptCount val="6"/>
                <c:pt idx="0">
                  <c:v>0.1</c:v>
                </c:pt>
                <c:pt idx="1">
                  <c:v>0.11</c:v>
                </c:pt>
                <c:pt idx="2">
                  <c:v>0.19</c:v>
                </c:pt>
                <c:pt idx="3">
                  <c:v>0.2</c:v>
                </c:pt>
                <c:pt idx="4">
                  <c:v>0.23</c:v>
                </c:pt>
                <c:pt idx="5">
                  <c:v>0.27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Stay the Same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Sheet1!$A$3:$A$8</c:f>
              <c:numCache>
                <c:formatCode>General</c:formatCode>
                <c:ptCount val="6"/>
                <c:pt idx="0">
                  <c:v>2016.0</c:v>
                </c:pt>
                <c:pt idx="1">
                  <c:v>2015.0</c:v>
                </c:pt>
                <c:pt idx="2">
                  <c:v>2014.0</c:v>
                </c:pt>
                <c:pt idx="3">
                  <c:v>2013.0</c:v>
                </c:pt>
                <c:pt idx="4">
                  <c:v>2012.0</c:v>
                </c:pt>
                <c:pt idx="5">
                  <c:v>2011.0</c:v>
                </c:pt>
              </c:numCache>
            </c:numRef>
          </c:cat>
          <c:val>
            <c:numRef>
              <c:f>Sheet1!$D$3:$D$8</c:f>
              <c:numCache>
                <c:formatCode>0%</c:formatCode>
                <c:ptCount val="6"/>
                <c:pt idx="0">
                  <c:v>0.27</c:v>
                </c:pt>
                <c:pt idx="1">
                  <c:v>0.29</c:v>
                </c:pt>
                <c:pt idx="2">
                  <c:v>0.29</c:v>
                </c:pt>
                <c:pt idx="3">
                  <c:v>0.26</c:v>
                </c:pt>
                <c:pt idx="4" formatCode="0.0%">
                  <c:v>0.295</c:v>
                </c:pt>
                <c:pt idx="5">
                  <c:v>0.28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68508528"/>
        <c:axId val="-2068827936"/>
      </c:lineChart>
      <c:catAx>
        <c:axId val="-206850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68827936"/>
        <c:crosses val="autoZero"/>
        <c:auto val="1"/>
        <c:lblAlgn val="ctr"/>
        <c:lblOffset val="100"/>
        <c:noMultiLvlLbl val="0"/>
      </c:catAx>
      <c:valAx>
        <c:axId val="-2068827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68508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Less than 50%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Sheet1!$B$3:$B$7</c:f>
              <c:numCache>
                <c:formatCode>0%</c:formatCode>
                <c:ptCount val="5"/>
                <c:pt idx="0">
                  <c:v>0.04</c:v>
                </c:pt>
                <c:pt idx="1">
                  <c:v>0.02</c:v>
                </c:pt>
                <c:pt idx="2">
                  <c:v>0.04</c:v>
                </c:pt>
                <c:pt idx="3">
                  <c:v>0.02</c:v>
                </c:pt>
                <c:pt idx="4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50 to 74%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0.13</c:v>
                </c:pt>
                <c:pt idx="1">
                  <c:v>0.02</c:v>
                </c:pt>
                <c:pt idx="2">
                  <c:v>0.15</c:v>
                </c:pt>
                <c:pt idx="3">
                  <c:v>0.12</c:v>
                </c:pt>
                <c:pt idx="4">
                  <c:v>0.27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75 to 84%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0.17</c:v>
                </c:pt>
                <c:pt idx="1">
                  <c:v>0.18</c:v>
                </c:pt>
                <c:pt idx="2">
                  <c:v>0.16</c:v>
                </c:pt>
                <c:pt idx="3">
                  <c:v>0.17</c:v>
                </c:pt>
                <c:pt idx="4">
                  <c:v>0.12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85 to 94%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Sheet1!$E$3:$E$7</c:f>
              <c:numCache>
                <c:formatCode>0%</c:formatCode>
                <c:ptCount val="5"/>
                <c:pt idx="0">
                  <c:v>0.27</c:v>
                </c:pt>
                <c:pt idx="1">
                  <c:v>0.24</c:v>
                </c:pt>
                <c:pt idx="2">
                  <c:v>0.31</c:v>
                </c:pt>
                <c:pt idx="3">
                  <c:v>0.19</c:v>
                </c:pt>
                <c:pt idx="4">
                  <c:v>0.22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95 to 99%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Sheet1!$F$3:$F$7</c:f>
              <c:numCache>
                <c:formatCode>0%</c:formatCode>
                <c:ptCount val="5"/>
                <c:pt idx="0">
                  <c:v>0.24</c:v>
                </c:pt>
                <c:pt idx="1">
                  <c:v>0.31</c:v>
                </c:pt>
                <c:pt idx="2">
                  <c:v>0.25</c:v>
                </c:pt>
                <c:pt idx="3">
                  <c:v>0.31</c:v>
                </c:pt>
                <c:pt idx="4">
                  <c:v>0.22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Overall</c:v>
                </c:pt>
                <c:pt idx="1">
                  <c:v>Northeast</c:v>
                </c:pt>
                <c:pt idx="2">
                  <c:v>South</c:v>
                </c:pt>
                <c:pt idx="3">
                  <c:v>Midwest</c:v>
                </c:pt>
                <c:pt idx="4">
                  <c:v>West</c:v>
                </c:pt>
              </c:strCache>
            </c:strRef>
          </c:cat>
          <c:val>
            <c:numRef>
              <c:f>Sheet1!$G$3:$G$7</c:f>
              <c:numCache>
                <c:formatCode>0%</c:formatCode>
                <c:ptCount val="5"/>
                <c:pt idx="0">
                  <c:v>0.12</c:v>
                </c:pt>
                <c:pt idx="1">
                  <c:v>0.2</c:v>
                </c:pt>
                <c:pt idx="2">
                  <c:v>0.06</c:v>
                </c:pt>
                <c:pt idx="3">
                  <c:v>0.14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99695152"/>
        <c:axId val="1800051408"/>
        <c:axId val="0"/>
      </c:bar3DChart>
      <c:catAx>
        <c:axId val="179969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051408"/>
        <c:crosses val="autoZero"/>
        <c:auto val="1"/>
        <c:lblAlgn val="ctr"/>
        <c:lblOffset val="100"/>
        <c:noMultiLvlLbl val="0"/>
      </c:catAx>
      <c:valAx>
        <c:axId val="18000514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99695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39914558552521"/>
          <c:y val="0.86161597830011"/>
          <c:w val="0.932867984587033"/>
          <c:h val="0.118557503732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0.05386</cdr:x>
      <cdr:y>0.76562</cdr:y>
    </cdr:from>
    <cdr:to>
      <cdr:x>0.32891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544010" y="4624605"/>
          <a:ext cx="2777808" cy="1415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6167"/>
          </a:solidFill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Private</a:t>
          </a:r>
        </a:p>
        <a:p xmlns:a="http://schemas.openxmlformats.org/drawingml/2006/main">
          <a:pPr algn="ctr"/>
          <a:r>
            <a: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62</a:t>
          </a:r>
          <a:r>
            <a: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%</a:t>
          </a:r>
          <a:endParaRPr lang="en-US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</cdr:x>
      <cdr:y>0.12347</cdr:y>
    </cdr:from>
    <cdr:to>
      <cdr:x>0.20749</cdr:x>
      <cdr:y>0.30181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0" y="745800"/>
          <a:ext cx="2095578" cy="10772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6167"/>
          </a:solidFill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Corporate</a:t>
          </a:r>
        </a:p>
        <a:p xmlns:a="http://schemas.openxmlformats.org/drawingml/2006/main">
          <a:pPr algn="ctr"/>
          <a:r>
            <a: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11</a:t>
          </a:r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%</a:t>
          </a:r>
          <a:endParaRPr lang="en-US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0.7283</cdr:x>
      <cdr:y>0.296</cdr:y>
    </cdr:from>
    <cdr:to>
      <cdr:x>0.96613</cdr:x>
      <cdr:y>0.53038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7355456" y="1787930"/>
          <a:ext cx="2402002" cy="14157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6167"/>
          </a:solidFill>
        </a:ln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Gov’t</a:t>
          </a:r>
        </a:p>
        <a:p xmlns:a="http://schemas.openxmlformats.org/drawingml/2006/main">
          <a:pPr algn="ctr"/>
          <a:r>
            <a: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14</a:t>
          </a:r>
          <a:r>
            <a: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%</a:t>
          </a:r>
          <a:endParaRPr lang="en-US" sz="5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5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0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0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7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8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00C4E-FB85-B845-9388-E3FA9ED881D0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9526-5712-6248-8B14-CA1411099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2.xml"/><Relationship Id="rId3" Type="http://schemas.openxmlformats.org/officeDocument/2006/relationships/chart" Target="../charts/char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4" Type="http://schemas.openxmlformats.org/officeDocument/2006/relationships/chart" Target="../charts/chart28.xml"/><Relationship Id="rId5" Type="http://schemas.openxmlformats.org/officeDocument/2006/relationships/chart" Target="../charts/chart29.xml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nadockage.com)/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2016 Marina/Boatyard </a:t>
            </a:r>
            <a:br>
              <a:rPr lang="en-US" dirty="0" smtClean="0"/>
            </a:br>
            <a:r>
              <a:rPr lang="en-US" smtClean="0"/>
              <a:t>Industry Survey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524000" y="4605338"/>
            <a:ext cx="9144000" cy="1655762"/>
          </a:xfrm>
        </p:spPr>
        <p:txBody>
          <a:bodyPr/>
          <a:lstStyle/>
          <a:p>
            <a:r>
              <a:rPr lang="en-US" dirty="0" smtClean="0"/>
              <a:t>The Docks Expo,</a:t>
            </a:r>
            <a:endParaRPr lang="en-US" dirty="0" smtClean="0"/>
          </a:p>
          <a:p>
            <a:r>
              <a:rPr lang="en-US" dirty="0" smtClean="0"/>
              <a:t>Nov. </a:t>
            </a:r>
            <a:r>
              <a:rPr lang="en-US" smtClean="0"/>
              <a:t>30</a:t>
            </a:r>
            <a:r>
              <a:rPr lang="en-US" smtClean="0"/>
              <a:t>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48150" y="2667000"/>
            <a:ext cx="369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Anna Townshend</a:t>
            </a:r>
          </a:p>
          <a:p>
            <a:pPr algn="ctr"/>
            <a:r>
              <a:rPr lang="en-US" sz="2400" i="1" dirty="0" smtClean="0"/>
              <a:t>Marina Dock Age </a:t>
            </a:r>
            <a:r>
              <a:rPr lang="en-US" sz="2400" dirty="0" smtClean="0"/>
              <a:t>magazine editor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80" y="4137819"/>
            <a:ext cx="384302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123281"/>
            <a:ext cx="3091634" cy="41378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218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130211"/>
              </p:ext>
            </p:extLst>
          </p:nvPr>
        </p:nvGraphicFramePr>
        <p:xfrm>
          <a:off x="451413" y="219919"/>
          <a:ext cx="8565265" cy="6516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56516" y="1331089"/>
            <a:ext cx="1759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Facilities with </a:t>
            </a:r>
            <a:r>
              <a:rPr lang="en-US" sz="2000" dirty="0" smtClean="0">
                <a:solidFill>
                  <a:schemeClr val="accent1"/>
                </a:solidFill>
              </a:rPr>
              <a:t>less than 50 percent occupancy </a:t>
            </a:r>
            <a:r>
              <a:rPr lang="en-US" sz="2000" dirty="0" smtClean="0"/>
              <a:t>are consistently the minority.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563100" y="3784600"/>
            <a:ext cx="165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Occupancy percentage rates between 75 to 100 percent vary significantly from year to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69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69356" y="129075"/>
            <a:ext cx="5369266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2016 Occupancy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Compared to 2015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811300"/>
              </p:ext>
            </p:extLst>
          </p:nvPr>
        </p:nvGraphicFramePr>
        <p:xfrm>
          <a:off x="-326745" y="836961"/>
          <a:ext cx="7560921" cy="5471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49411" y="2692389"/>
            <a:ext cx="5128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The majority (56.8%) </a:t>
            </a:r>
            <a:r>
              <a:rPr lang="en-US" sz="2000" dirty="0" smtClean="0"/>
              <a:t>of facilities have higher occupancy than 2015.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692900" y="6123537"/>
            <a:ext cx="54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chemeClr val="accent4">
                    <a:lumMod val="75000"/>
                  </a:schemeClr>
                </a:solidFill>
              </a:rPr>
              <a:t>NEXT: This </a:t>
            </a:r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is a trend in the statistics going back to 2009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976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941790"/>
              </p:ext>
            </p:extLst>
          </p:nvPr>
        </p:nvGraphicFramePr>
        <p:xfrm>
          <a:off x="300941" y="115746"/>
          <a:ext cx="8889357" cy="652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76435" y="1226916"/>
            <a:ext cx="2048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Except for 2009, the majority of facilities have had </a:t>
            </a:r>
            <a:r>
              <a:rPr lang="en-US" sz="2000" dirty="0" smtClean="0">
                <a:solidFill>
                  <a:schemeClr val="accent1"/>
                </a:solidFill>
              </a:rPr>
              <a:t>higher occupancy rates </a:t>
            </a:r>
            <a:r>
              <a:rPr lang="en-US" sz="2000" dirty="0" smtClean="0"/>
              <a:t>than the year before.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676434" y="3530439"/>
            <a:ext cx="2048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number of facilities with </a:t>
            </a:r>
            <a:r>
              <a:rPr lang="en-US" sz="2000" dirty="0" smtClean="0">
                <a:solidFill>
                  <a:schemeClr val="accent2"/>
                </a:solidFill>
              </a:rPr>
              <a:t>lower occupancy rates </a:t>
            </a:r>
            <a:r>
              <a:rPr lang="en-US" sz="2000" dirty="0" smtClean="0"/>
              <a:t>is also declining steadily since 2011.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11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031" y="127065"/>
            <a:ext cx="8985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Gross Profit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last year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136699"/>
              </p:ext>
            </p:extLst>
          </p:nvPr>
        </p:nvGraphicFramePr>
        <p:xfrm>
          <a:off x="-1296365" y="798653"/>
          <a:ext cx="9086127" cy="605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03032" y="1595451"/>
            <a:ext cx="3516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</a:rPr>
              <a:t>The majority (63%) </a:t>
            </a:r>
            <a:r>
              <a:rPr lang="en-US" sz="2000" dirty="0" smtClean="0"/>
              <a:t>of facilities have increased profits compared to last year.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014453" y="5853510"/>
            <a:ext cx="3970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accent4">
                    <a:lumMod val="75000"/>
                  </a:schemeClr>
                </a:solidFill>
              </a:rPr>
              <a:t>NEXT: This is a trend going back to 2011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432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106729"/>
              </p:ext>
            </p:extLst>
          </p:nvPr>
        </p:nvGraphicFramePr>
        <p:xfrm>
          <a:off x="81023" y="0"/>
          <a:ext cx="9144000" cy="6632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26600" y="431800"/>
            <a:ext cx="16637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Except for a slight decrease in 2014, the number of facilities with </a:t>
            </a:r>
            <a:r>
              <a:rPr lang="en-US" dirty="0" smtClean="0">
                <a:solidFill>
                  <a:schemeClr val="accent1"/>
                </a:solidFill>
              </a:rPr>
              <a:t>increased gross profits </a:t>
            </a:r>
            <a:r>
              <a:rPr lang="en-US" dirty="0" smtClean="0"/>
              <a:t>has been on the rise.</a:t>
            </a:r>
          </a:p>
          <a:p>
            <a:endParaRPr lang="en-US" dirty="0"/>
          </a:p>
          <a:p>
            <a:r>
              <a:rPr lang="en-US" dirty="0" smtClean="0"/>
              <a:t>The number of facilities with </a:t>
            </a:r>
            <a:r>
              <a:rPr lang="en-US" dirty="0" smtClean="0">
                <a:solidFill>
                  <a:schemeClr val="accent2"/>
                </a:solidFill>
              </a:rPr>
              <a:t>decreased profits </a:t>
            </a:r>
            <a:r>
              <a:rPr lang="en-US" dirty="0" smtClean="0"/>
              <a:t>has been declining since 2011.</a:t>
            </a:r>
          </a:p>
          <a:p>
            <a:endParaRPr lang="en-US" dirty="0"/>
          </a:p>
          <a:p>
            <a:r>
              <a:rPr lang="en-US" dirty="0" smtClean="0"/>
              <a:t>Consistently, about one-quarter of facilities have </a:t>
            </a:r>
            <a:r>
              <a:rPr lang="en-US" dirty="0" smtClean="0">
                <a:solidFill>
                  <a:schemeClr val="accent3"/>
                </a:solidFill>
              </a:rPr>
              <a:t>steady profits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0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90406" y="5042118"/>
            <a:ext cx="8549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NEXT: A </a:t>
            </a:r>
            <a:r>
              <a:rPr lang="en-US" sz="2800" dirty="0">
                <a:solidFill>
                  <a:srgbClr val="FF0000"/>
                </a:solidFill>
              </a:rPr>
              <a:t>closer look </a:t>
            </a:r>
            <a:r>
              <a:rPr lang="en-US" sz="2800">
                <a:solidFill>
                  <a:srgbClr val="FF0000"/>
                </a:solidFill>
              </a:rPr>
              <a:t>at</a:t>
            </a:r>
            <a:r>
              <a:rPr lang="en-US" sz="2800" smtClean="0">
                <a:solidFill>
                  <a:srgbClr val="FF0000"/>
                </a:solidFill>
              </a:rPr>
              <a:t>….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	2015 trends </a:t>
            </a:r>
            <a:r>
              <a:rPr lang="en-US" sz="2800" dirty="0">
                <a:solidFill>
                  <a:srgbClr val="FF0000"/>
                </a:solidFill>
              </a:rPr>
              <a:t>in </a:t>
            </a:r>
            <a:r>
              <a:rPr lang="en-US" sz="2800" dirty="0" smtClean="0">
                <a:solidFill>
                  <a:srgbClr val="FF0000"/>
                </a:solidFill>
              </a:rPr>
              <a:t>occupancy </a:t>
            </a:r>
            <a:r>
              <a:rPr lang="en-US" sz="2800" dirty="0">
                <a:solidFill>
                  <a:srgbClr val="FF0000"/>
                </a:solidFill>
              </a:rPr>
              <a:t>rates and gross </a:t>
            </a:r>
            <a:r>
              <a:rPr lang="en-US" sz="2800" dirty="0" smtClean="0">
                <a:solidFill>
                  <a:srgbClr val="FF0000"/>
                </a:solidFill>
              </a:rPr>
              <a:t>profit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	….based on regions, facility size and ownership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9240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Review: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Overall Respondent Profile;</a:t>
            </a:r>
          </a:p>
          <a:p>
            <a:endParaRPr lang="en-US" sz="2800" dirty="0" smtClean="0"/>
          </a:p>
          <a:p>
            <a:r>
              <a:rPr lang="en-US" sz="2800" dirty="0" smtClean="0"/>
              <a:t>2016 Overall Occupancy Rate, and the five-year trends;</a:t>
            </a:r>
          </a:p>
          <a:p>
            <a:endParaRPr lang="en-US" sz="2800" dirty="0"/>
          </a:p>
          <a:p>
            <a:r>
              <a:rPr lang="en-US" sz="2800" dirty="0" smtClean="0"/>
              <a:t>2016 Occupancy, compared to previous year, and the eight-year trends;</a:t>
            </a:r>
          </a:p>
          <a:p>
            <a:endParaRPr lang="en-US" sz="2800" dirty="0" smtClean="0"/>
          </a:p>
          <a:p>
            <a:r>
              <a:rPr lang="en-US" sz="2800" dirty="0" smtClean="0"/>
              <a:t>Gross </a:t>
            </a:r>
            <a:r>
              <a:rPr lang="en-US" sz="2800" dirty="0"/>
              <a:t>Profit, compared to the previous </a:t>
            </a:r>
            <a:r>
              <a:rPr lang="en-US" sz="2800" dirty="0" smtClean="0"/>
              <a:t>year, and six-year trends;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9921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06319" y="163799"/>
            <a:ext cx="6262527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Occupancy 2015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Current overall rate %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By regions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805498"/>
              </p:ext>
            </p:extLst>
          </p:nvPr>
        </p:nvGraphicFramePr>
        <p:xfrm>
          <a:off x="194680" y="739453"/>
          <a:ext cx="596900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7099" y="2267845"/>
            <a:ext cx="357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Northeast</a:t>
            </a:r>
            <a:r>
              <a:rPr lang="en-US" sz="2000" dirty="0" smtClean="0"/>
              <a:t> has a higher number at </a:t>
            </a:r>
            <a:r>
              <a:rPr lang="en-US" sz="2000" dirty="0" smtClean="0">
                <a:solidFill>
                  <a:schemeClr val="accent6"/>
                </a:solidFill>
              </a:rPr>
              <a:t>100 percent occupancy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49293" y="3515981"/>
            <a:ext cx="3576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West </a:t>
            </a:r>
            <a:r>
              <a:rPr lang="en-US" sz="2000" dirty="0" smtClean="0"/>
              <a:t>has a higher number at </a:t>
            </a:r>
            <a:r>
              <a:rPr lang="en-US" sz="2000" dirty="0" smtClean="0">
                <a:solidFill>
                  <a:schemeClr val="accent2"/>
                </a:solidFill>
              </a:rPr>
              <a:t>50 to 74 percent occupancy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940233" y="4764117"/>
            <a:ext cx="3171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regions had very few facilities at less than </a:t>
            </a:r>
            <a:r>
              <a:rPr lang="en-US" dirty="0" smtClean="0">
                <a:solidFill>
                  <a:schemeClr val="accent1"/>
                </a:solidFill>
              </a:rPr>
              <a:t>50 percent occupancy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9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1757" y="105925"/>
            <a:ext cx="6262527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Occupancy 2015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Current overall rate %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By facility size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18312"/>
              </p:ext>
            </p:extLst>
          </p:nvPr>
        </p:nvGraphicFramePr>
        <p:xfrm>
          <a:off x="158750" y="396875"/>
          <a:ext cx="6013450" cy="618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29400" y="2349500"/>
            <a:ext cx="4051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results here are similar across the board. Medium and very large facilities have slightly more facilities at </a:t>
            </a:r>
            <a:r>
              <a:rPr lang="en-US" sz="2000" dirty="0" smtClean="0">
                <a:solidFill>
                  <a:schemeClr val="accent6"/>
                </a:solidFill>
              </a:rPr>
              <a:t>95 to 100 percent occupancy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4191001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Overall, a varied number of facilities have occupancy rates from </a:t>
            </a:r>
            <a:r>
              <a:rPr lang="en-US" sz="2000" dirty="0" smtClean="0">
                <a:solidFill>
                  <a:schemeClr val="accent2"/>
                </a:solidFill>
              </a:rPr>
              <a:t>50 to 100 percent</a:t>
            </a:r>
            <a:r>
              <a:rPr lang="en-US" sz="2000" dirty="0" smtClean="0"/>
              <a:t>. Very few facilities have occupancy at </a:t>
            </a:r>
            <a:r>
              <a:rPr lang="en-US" sz="2000" dirty="0" smtClean="0">
                <a:solidFill>
                  <a:schemeClr val="accent5"/>
                </a:solidFill>
              </a:rPr>
              <a:t>less than 50 percent</a:t>
            </a:r>
            <a:r>
              <a:rPr lang="en-US" sz="2000" dirty="0" smtClean="0"/>
              <a:t>. Small facilities have slightly more at low occupancy, than other sized facilities.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6729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6312" y="127065"/>
            <a:ext cx="702044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Gross Profit,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2015</a:t>
            </a:r>
          </a:p>
          <a:p>
            <a:pPr algn="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REGIONS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5015748"/>
              </p:ext>
            </p:extLst>
          </p:nvPr>
        </p:nvGraphicFramePr>
        <p:xfrm>
          <a:off x="-106021" y="1077692"/>
          <a:ext cx="8729160" cy="5658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12200" y="2654300"/>
            <a:ext cx="299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South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3"/>
                </a:solidFill>
              </a:rPr>
              <a:t>Northeast</a:t>
            </a:r>
            <a:r>
              <a:rPr lang="en-US" sz="2000" dirty="0" smtClean="0"/>
              <a:t> have slightly more facilities with increased profits, than the </a:t>
            </a:r>
            <a:r>
              <a:rPr lang="en-US" sz="2000" dirty="0" smtClean="0">
                <a:solidFill>
                  <a:srgbClr val="7030A0"/>
                </a:solidFill>
              </a:rPr>
              <a:t>Midwest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70C0"/>
                </a:solidFill>
              </a:rPr>
              <a:t>West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088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0258" y="139765"/>
            <a:ext cx="916295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Gross Profit,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</a:t>
            </a:r>
            <a:r>
              <a:rPr lang="en-US" sz="3200" b="1" i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last year</a:t>
            </a:r>
            <a:endParaRPr lang="en-US" sz="32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OWNERSHIP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24900" y="2429828"/>
            <a:ext cx="309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Corporate/management </a:t>
            </a:r>
            <a:r>
              <a:rPr lang="en-US" sz="2000" dirty="0" smtClean="0"/>
              <a:t>firms (73%) have a larger percentage with </a:t>
            </a:r>
            <a:r>
              <a:rPr lang="en-US" sz="2000" dirty="0" smtClean="0">
                <a:solidFill>
                  <a:srgbClr val="0070C0"/>
                </a:solidFill>
              </a:rPr>
              <a:t>increased gross profits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238904"/>
              </p:ext>
            </p:extLst>
          </p:nvPr>
        </p:nvGraphicFramePr>
        <p:xfrm>
          <a:off x="279400" y="714374"/>
          <a:ext cx="762000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66200" y="4356100"/>
            <a:ext cx="2755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Government facilities have a larger number with steady, rather than decreasing gross profits.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8591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Marina Industry Surveys</a:t>
            </a:r>
            <a:br>
              <a:rPr lang="en-US" dirty="0" smtClean="0"/>
            </a:br>
            <a:r>
              <a:rPr lang="en-US" sz="2700" i="1" dirty="0"/>
              <a:t>Why are survey statistics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769261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ndustry performance statistics are underutilized by the marina industry.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245974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3200" dirty="0"/>
              <a:t>Important for the growth of the industry (</a:t>
            </a:r>
            <a:r>
              <a:rPr lang="en-US" sz="3200" i="1" dirty="0"/>
              <a:t>finding investors, especially firms new to marina/waterfront development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Vital to your own growth and planning (</a:t>
            </a:r>
            <a:r>
              <a:rPr lang="en-US" sz="3200" i="1" dirty="0"/>
              <a:t>gauging how your business performs against your peers</a:t>
            </a:r>
            <a:r>
              <a:rPr lang="en-US" sz="3200" dirty="0"/>
              <a:t>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98" y="-1"/>
            <a:ext cx="2781397" cy="18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9042" y="101665"/>
            <a:ext cx="916295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Gross Profit, </a:t>
            </a:r>
            <a:r>
              <a:rPr lang="en-US" sz="32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</a:t>
            </a:r>
            <a:r>
              <a:rPr lang="en-US" sz="3200" b="1" i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to last year</a:t>
            </a:r>
            <a:endParaRPr lang="en-US" sz="32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BY FACILITY TYPE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28100" y="2768600"/>
            <a:ext cx="293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Boatyard (service only) facilities have a larger number with </a:t>
            </a:r>
            <a:r>
              <a:rPr lang="en-US" sz="2000" dirty="0" smtClean="0">
                <a:solidFill>
                  <a:srgbClr val="0070C0"/>
                </a:solidFill>
              </a:rPr>
              <a:t>increased gross profits,</a:t>
            </a:r>
            <a:r>
              <a:rPr lang="en-US" sz="2000" dirty="0" smtClean="0"/>
              <a:t> compared to other types of facilities. They also have a larger number with </a:t>
            </a:r>
            <a:r>
              <a:rPr lang="en-US" sz="2000" dirty="0" smtClean="0">
                <a:solidFill>
                  <a:schemeClr val="accent2"/>
                </a:solidFill>
              </a:rPr>
              <a:t>decreased profits </a:t>
            </a:r>
            <a:r>
              <a:rPr lang="en-US" sz="2000" dirty="0" smtClean="0"/>
              <a:t>and none with </a:t>
            </a:r>
            <a:r>
              <a:rPr lang="en-US" sz="2000" dirty="0" smtClean="0">
                <a:solidFill>
                  <a:schemeClr val="accent3"/>
                </a:solidFill>
              </a:rPr>
              <a:t>steady profits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048004"/>
              </p:ext>
            </p:extLst>
          </p:nvPr>
        </p:nvGraphicFramePr>
        <p:xfrm>
          <a:off x="0" y="952500"/>
          <a:ext cx="7467600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694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267" y="347511"/>
            <a:ext cx="5977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/>
              <a:t>What makes marina and boatyard businesses successful?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34697" y="4927601"/>
            <a:ext cx="272658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Glimpse into what </a:t>
            </a:r>
            <a:r>
              <a:rPr lang="en-US" sz="2400" i="1" dirty="0" err="1" smtClean="0">
                <a:solidFill>
                  <a:schemeClr val="accent4">
                    <a:lumMod val="75000"/>
                  </a:schemeClr>
                </a:solidFill>
              </a:rPr>
              <a:t>profitcenters</a:t>
            </a:r>
            <a:r>
              <a:rPr lang="en-US" sz="2400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i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400" i="1" dirty="0">
                <a:solidFill>
                  <a:schemeClr val="accent4">
                    <a:lumMod val="75000"/>
                  </a:schemeClr>
                </a:solidFill>
              </a:rPr>
              <a:t>are most successful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47" y="494242"/>
            <a:ext cx="2455333" cy="178011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099733" y="1611358"/>
            <a:ext cx="3014134" cy="23198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2016 statistics (and beyond) – </a:t>
            </a:r>
            <a:r>
              <a:rPr lang="en-US" sz="2000" dirty="0"/>
              <a:t>occupancy rate, gross profit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46799" y="2334605"/>
            <a:ext cx="399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3366FF"/>
                </a:solidFill>
              </a:rPr>
              <a:t>Overall health of the whole marina/boatyard industry, and </a:t>
            </a:r>
            <a:r>
              <a:rPr lang="en-US" sz="2400" i="1" dirty="0" smtClean="0">
                <a:solidFill>
                  <a:srgbClr val="3366FF"/>
                </a:solidFill>
              </a:rPr>
              <a:t>a look at the industry based on regions, size and ownership</a:t>
            </a:r>
            <a:endParaRPr lang="en-US" sz="2400" i="1" dirty="0">
              <a:solidFill>
                <a:srgbClr val="3366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979634" y="4538134"/>
            <a:ext cx="3014134" cy="23198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Revenue Report: </a:t>
            </a:r>
          </a:p>
          <a:p>
            <a:pPr algn="ctr"/>
            <a:r>
              <a:rPr lang="en-US" sz="2400" dirty="0"/>
              <a:t>individual</a:t>
            </a:r>
          </a:p>
          <a:p>
            <a:pPr algn="ctr"/>
            <a:r>
              <a:rPr lang="en-US" sz="2400" dirty="0"/>
              <a:t>product/services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9461" y="4519600"/>
            <a:ext cx="145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611358"/>
            <a:ext cx="1451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161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156" y="-598"/>
            <a:ext cx="93511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Product/Service Revenues         </a:t>
            </a:r>
          </a:p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2015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095" y="1637499"/>
            <a:ext cx="400520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Leased Slips</a:t>
            </a:r>
          </a:p>
          <a:p>
            <a:r>
              <a:rPr lang="en-US" sz="2000" dirty="0"/>
              <a:t>Transient Slips</a:t>
            </a:r>
          </a:p>
          <a:p>
            <a:r>
              <a:rPr lang="en-US" sz="2000" dirty="0"/>
              <a:t>Dry Storage</a:t>
            </a:r>
          </a:p>
          <a:p>
            <a:r>
              <a:rPr lang="en-US" sz="2000" dirty="0"/>
              <a:t>Moorings</a:t>
            </a:r>
          </a:p>
          <a:p>
            <a:r>
              <a:rPr lang="en-US" sz="2000" dirty="0"/>
              <a:t>Launch Ramp</a:t>
            </a:r>
          </a:p>
          <a:p>
            <a:r>
              <a:rPr lang="en-US" sz="2000" dirty="0"/>
              <a:t>Fuel</a:t>
            </a:r>
          </a:p>
          <a:p>
            <a:r>
              <a:rPr lang="en-US" sz="2000" dirty="0"/>
              <a:t>Restaurant</a:t>
            </a:r>
          </a:p>
          <a:p>
            <a:r>
              <a:rPr lang="en-US" sz="2000" dirty="0"/>
              <a:t>Commercial/Retail Lease Space</a:t>
            </a:r>
          </a:p>
          <a:p>
            <a:r>
              <a:rPr lang="en-US" sz="2000" dirty="0"/>
              <a:t>Ship/Convenience Store</a:t>
            </a:r>
          </a:p>
          <a:p>
            <a:r>
              <a:rPr lang="en-US" sz="2000" dirty="0"/>
              <a:t>Boat Maintenance and Repair</a:t>
            </a:r>
          </a:p>
          <a:p>
            <a:r>
              <a:rPr lang="en-US" sz="2000" dirty="0"/>
              <a:t>Haul-out/Winterization Services</a:t>
            </a:r>
          </a:p>
          <a:p>
            <a:r>
              <a:rPr lang="en-US" sz="2000" dirty="0"/>
              <a:t>Self-Service Repair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07472" y="1637499"/>
            <a:ext cx="412935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New Boat Sales/Brokerage</a:t>
            </a:r>
          </a:p>
          <a:p>
            <a:r>
              <a:rPr lang="en-US" sz="2000" dirty="0"/>
              <a:t>Used Boat Sales/Brokerage</a:t>
            </a:r>
          </a:p>
          <a:p>
            <a:r>
              <a:rPr lang="en-US" sz="2000" dirty="0" err="1"/>
              <a:t>Pumpout</a:t>
            </a:r>
            <a:endParaRPr lang="en-US" sz="2000" dirty="0"/>
          </a:p>
          <a:p>
            <a:r>
              <a:rPr lang="en-US" sz="2000" dirty="0"/>
              <a:t>Boat Club</a:t>
            </a:r>
          </a:p>
          <a:p>
            <a:r>
              <a:rPr lang="en-US" sz="2000" dirty="0"/>
              <a:t>Boat Rental</a:t>
            </a:r>
          </a:p>
          <a:p>
            <a:r>
              <a:rPr lang="en-US" sz="2000" dirty="0"/>
              <a:t>Water Toy Rental</a:t>
            </a:r>
          </a:p>
          <a:p>
            <a:r>
              <a:rPr lang="en-US" sz="2000" dirty="0"/>
              <a:t>Tour Boat/Charter Fishing/Water Taxi</a:t>
            </a:r>
          </a:p>
          <a:p>
            <a:r>
              <a:rPr lang="en-US" sz="2000" dirty="0"/>
              <a:t>Event services/Venue</a:t>
            </a:r>
          </a:p>
          <a:p>
            <a:r>
              <a:rPr lang="en-US" sz="2000" dirty="0"/>
              <a:t>Cabin/Campground/RV Park</a:t>
            </a:r>
          </a:p>
          <a:p>
            <a:r>
              <a:rPr lang="en-US" sz="2000" dirty="0"/>
              <a:t>Sailing/Training School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3968" y="5283201"/>
            <a:ext cx="4216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SURVEY QUESTION:</a:t>
            </a:r>
          </a:p>
          <a:p>
            <a:r>
              <a:rPr lang="en-US" i="1" dirty="0">
                <a:solidFill>
                  <a:srgbClr val="FF0000"/>
                </a:solidFill>
              </a:rPr>
              <a:t>Did revenues for each product/service increase, decrease or stay the same, compared to the previous year?</a:t>
            </a:r>
          </a:p>
        </p:txBody>
      </p:sp>
    </p:spTree>
    <p:extLst>
      <p:ext uri="{BB962C8B-B14F-4D97-AF65-F5344CB8AC3E}">
        <p14:creationId xmlns:p14="http://schemas.microsoft.com/office/powerpoint/2010/main" val="16431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5740" y="1691927"/>
            <a:ext cx="35167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75000"/>
                  </a:schemeClr>
                </a:solidFill>
              </a:rPr>
              <a:t>Percentage of facilities with increased revenues: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Leased Slips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60%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Boat Maintenance – 49%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Transient slips – 48%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Boat Rental – 47%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Restaurant – 46.7%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Dry Storage – 46%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Fuel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44.5%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Ship/Convenience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Store 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43%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156" y="-598"/>
            <a:ext cx="93511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Product/Service Revenues         </a:t>
            </a:r>
          </a:p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</a:t>
            </a:r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2015</a:t>
            </a:r>
            <a:endParaRPr lang="en-US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743" y="2552066"/>
            <a:ext cx="351676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Percentage of facilities with decreased revenues: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Fuel – </a:t>
            </a:r>
            <a:r>
              <a:rPr lang="en-US" sz="2000" dirty="0" smtClean="0">
                <a:solidFill>
                  <a:srgbClr val="FF0000"/>
                </a:solidFill>
              </a:rPr>
              <a:t>23%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Transient Slips – 13%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Boat Maintenance – 12%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Launch Ramp – 10.7%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Ship/Convenience </a:t>
            </a:r>
            <a:r>
              <a:rPr lang="en-US" sz="2000" dirty="0">
                <a:solidFill>
                  <a:srgbClr val="FF0000"/>
                </a:solidFill>
              </a:rPr>
              <a:t>Store – </a:t>
            </a:r>
            <a:r>
              <a:rPr lang="en-US" sz="2000" dirty="0" smtClean="0">
                <a:solidFill>
                  <a:srgbClr val="FF0000"/>
                </a:solidFill>
              </a:rPr>
              <a:t>10%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Leased Slips – 9%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Pumpout</a:t>
            </a:r>
            <a:r>
              <a:rPr lang="en-US" sz="2000" dirty="0" smtClean="0">
                <a:solidFill>
                  <a:srgbClr val="FF0000"/>
                </a:solidFill>
              </a:rPr>
              <a:t> – 9%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59746" y="5139024"/>
            <a:ext cx="2801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NEXT: annual trends for top product/service</a:t>
            </a:r>
          </a:p>
          <a:p>
            <a:endParaRPr lang="en-US" sz="2000" dirty="0"/>
          </a:p>
          <a:p>
            <a:r>
              <a:rPr lang="en-US" sz="2000" dirty="0" smtClean="0"/>
              <a:t>THEN: regional numbers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835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9122" y="-100073"/>
            <a:ext cx="93511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Leased Slip Revenues         </a:t>
            </a:r>
          </a:p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2011 to 2016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114778"/>
              </p:ext>
            </p:extLst>
          </p:nvPr>
        </p:nvGraphicFramePr>
        <p:xfrm>
          <a:off x="0" y="1315699"/>
          <a:ext cx="9099469" cy="532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4192" y="1047211"/>
            <a:ext cx="2235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Leased slip revenues continue to </a:t>
            </a:r>
            <a:r>
              <a:rPr lang="en-US" sz="2000" dirty="0" smtClean="0">
                <a:solidFill>
                  <a:schemeClr val="accent1"/>
                </a:solidFill>
              </a:rPr>
              <a:t>increase</a:t>
            </a:r>
            <a:r>
              <a:rPr lang="en-US" sz="2000" dirty="0" smtClean="0"/>
              <a:t> steadily, at their highest point since 2011.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880600" y="3825711"/>
            <a:ext cx="200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Similarly, those reporting </a:t>
            </a:r>
            <a:r>
              <a:rPr lang="en-US" sz="2000" dirty="0" smtClean="0">
                <a:solidFill>
                  <a:schemeClr val="accent2"/>
                </a:solidFill>
              </a:rPr>
              <a:t>decreased revenues </a:t>
            </a:r>
            <a:r>
              <a:rPr lang="en-US" sz="2000" dirty="0" smtClean="0"/>
              <a:t>are on a steady decline.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0886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803645"/>
              </p:ext>
            </p:extLst>
          </p:nvPr>
        </p:nvGraphicFramePr>
        <p:xfrm>
          <a:off x="96456" y="1415772"/>
          <a:ext cx="8869744" cy="5442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304800" y="0"/>
            <a:ext cx="12213165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</a:t>
            </a:r>
            <a:r>
              <a:rPr lang="en-US" sz="5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Boat Maintenance/Repair Revenues         </a:t>
            </a:r>
            <a:endParaRPr 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1000" y="1917700"/>
            <a:ext cx="2374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majority of facilities since 2011 have had </a:t>
            </a:r>
            <a:r>
              <a:rPr lang="en-US" sz="2000" dirty="0" smtClean="0">
                <a:solidFill>
                  <a:schemeClr val="accent5"/>
                </a:solidFill>
              </a:rPr>
              <a:t>increased revenues</a:t>
            </a:r>
            <a:r>
              <a:rPr lang="en-US" sz="2000" dirty="0" smtClean="0"/>
              <a:t>, including big jumps in 2012 and 2015.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4358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597" y="-100073"/>
            <a:ext cx="12099403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Transient Slip Revenues         </a:t>
            </a:r>
          </a:p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2011 to 2016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6514"/>
              </p:ext>
            </p:extLst>
          </p:nvPr>
        </p:nvGraphicFramePr>
        <p:xfrm>
          <a:off x="0" y="1102788"/>
          <a:ext cx="8848041" cy="563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550400" y="1612900"/>
            <a:ext cx="2209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Those reporting </a:t>
            </a:r>
            <a:r>
              <a:rPr lang="en-US" sz="2000" dirty="0" smtClean="0">
                <a:solidFill>
                  <a:schemeClr val="accent2"/>
                </a:solidFill>
              </a:rPr>
              <a:t>decreased revenues </a:t>
            </a:r>
            <a:r>
              <a:rPr lang="en-US" sz="2000" dirty="0" smtClean="0"/>
              <a:t>have been on a decline since 2011, except for a slight increase this year.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982362" y="4356100"/>
            <a:ext cx="20191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numbers for those with </a:t>
            </a:r>
            <a:r>
              <a:rPr lang="en-US" sz="2000" dirty="0" smtClean="0">
                <a:solidFill>
                  <a:schemeClr val="accent5"/>
                </a:solidFill>
              </a:rPr>
              <a:t>increased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3"/>
                </a:solidFill>
              </a:rPr>
              <a:t>steady</a:t>
            </a:r>
            <a:r>
              <a:rPr lang="en-US" sz="2000" dirty="0" smtClean="0"/>
              <a:t> revenues varied more.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7187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355600"/>
            <a:ext cx="2812648" cy="1808866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#1. Highest percentage of increased revenues (60%); 6</a:t>
            </a:r>
            <a:r>
              <a:rPr lang="en-US" baseline="30000" dirty="0" smtClean="0"/>
              <a:t>th</a:t>
            </a:r>
            <a:r>
              <a:rPr lang="en-US" dirty="0" smtClean="0"/>
              <a:t> in reported decreased revenues (9%)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8733" y="-155739"/>
            <a:ext cx="9351148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Leased Slip Revenues         </a:t>
            </a:r>
          </a:p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8804577" y="348332"/>
            <a:ext cx="35729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REGIONAL </a:t>
            </a:r>
            <a:b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75814" y="2214167"/>
            <a:ext cx="342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</a:rPr>
              <a:t>Northeast</a:t>
            </a:r>
            <a:r>
              <a:rPr lang="en-US" sz="2000" dirty="0" smtClean="0"/>
              <a:t> had more with </a:t>
            </a:r>
            <a:r>
              <a:rPr lang="en-US" sz="2000" dirty="0" smtClean="0">
                <a:solidFill>
                  <a:schemeClr val="accent1"/>
                </a:solidFill>
              </a:rPr>
              <a:t>increased leased slip revenues (74%)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301994" y="3457926"/>
            <a:ext cx="257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00B050"/>
                </a:solidFill>
              </a:rPr>
              <a:t>West </a:t>
            </a:r>
            <a:r>
              <a:rPr lang="en-US" sz="2000" dirty="0" smtClean="0"/>
              <a:t>had the least number with </a:t>
            </a:r>
            <a:r>
              <a:rPr lang="en-US" sz="2000" dirty="0" smtClean="0">
                <a:solidFill>
                  <a:schemeClr val="accent1"/>
                </a:solidFill>
              </a:rPr>
              <a:t>increased revenues (47.3)</a:t>
            </a:r>
            <a:r>
              <a:rPr lang="en-US" sz="2000" dirty="0" smtClean="0"/>
              <a:t>. The </a:t>
            </a:r>
            <a:r>
              <a:rPr lang="en-US" sz="2000" dirty="0" smtClean="0">
                <a:solidFill>
                  <a:srgbClr val="00B050"/>
                </a:solidFill>
              </a:rPr>
              <a:t>West </a:t>
            </a:r>
            <a:r>
              <a:rPr lang="en-US" sz="2000" dirty="0" smtClean="0"/>
              <a:t>also the largest number with </a:t>
            </a:r>
            <a:r>
              <a:rPr lang="en-US" sz="2000" dirty="0" smtClean="0">
                <a:solidFill>
                  <a:schemeClr val="accent2"/>
                </a:solidFill>
              </a:rPr>
              <a:t>decreased revenues (13.2%)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236443"/>
              </p:ext>
            </p:extLst>
          </p:nvPr>
        </p:nvGraphicFramePr>
        <p:xfrm>
          <a:off x="1854200" y="1771372"/>
          <a:ext cx="6762750" cy="518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9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644967"/>
            <a:ext cx="2893671" cy="1832015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#2. Highest percentage of increased revenues (49%); 3rd in reported decreased revenues (12%)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1299" y="145202"/>
            <a:ext cx="1059603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</a:t>
            </a:r>
            <a:r>
              <a:rPr lang="en-US" sz="54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Boat Maintenance Revenues         </a:t>
            </a:r>
            <a:endParaRPr 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6066" y="1030432"/>
            <a:ext cx="35729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REGIONAL </a:t>
            </a:r>
            <a:b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TRENDS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0" y="2908300"/>
            <a:ext cx="309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South</a:t>
            </a:r>
            <a:r>
              <a:rPr lang="en-US" sz="2000" dirty="0" smtClean="0"/>
              <a:t> leads the way in boat maintenance/repair </a:t>
            </a:r>
            <a:r>
              <a:rPr lang="en-US" sz="2000" dirty="0" smtClean="0">
                <a:solidFill>
                  <a:schemeClr val="accent1"/>
                </a:solidFill>
              </a:rPr>
              <a:t>revenue increases </a:t>
            </a:r>
            <a:r>
              <a:rPr lang="en-US" sz="2000" dirty="0" smtClean="0"/>
              <a:t>(56%).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286048"/>
              </p:ext>
            </p:extLst>
          </p:nvPr>
        </p:nvGraphicFramePr>
        <p:xfrm>
          <a:off x="1885950" y="1765300"/>
          <a:ext cx="6496050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47100" y="4343400"/>
            <a:ext cx="271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West</a:t>
            </a:r>
            <a:r>
              <a:rPr lang="en-US" dirty="0" smtClean="0"/>
              <a:t> has the lowest number with </a:t>
            </a:r>
            <a:r>
              <a:rPr lang="en-US" dirty="0" smtClean="0">
                <a:solidFill>
                  <a:schemeClr val="accent1"/>
                </a:solidFill>
              </a:rPr>
              <a:t>increased revenues</a:t>
            </a:r>
            <a:r>
              <a:rPr lang="en-US" dirty="0" smtClean="0"/>
              <a:t> and a large number with </a:t>
            </a:r>
            <a:r>
              <a:rPr lang="en-US" dirty="0" smtClean="0">
                <a:solidFill>
                  <a:schemeClr val="accent2"/>
                </a:solidFill>
              </a:rPr>
              <a:t>decreased revenues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17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644967"/>
            <a:ext cx="2893671" cy="1832015"/>
          </a:xfrm>
          <a:prstGeom prst="homePlat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#3. Highest percentage of increased revenues (48%); </a:t>
            </a:r>
            <a:r>
              <a:rPr lang="en-US" dirty="0"/>
              <a:t>2</a:t>
            </a:r>
            <a:r>
              <a:rPr lang="en-US" dirty="0" smtClean="0"/>
              <a:t>rd in reported decreased revenues (13%)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12401" y="145202"/>
            <a:ext cx="1059603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2016 Transient Slip Revenues         </a:t>
            </a:r>
          </a:p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compared to 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8365066" y="853088"/>
            <a:ext cx="35729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REGIONAL </a:t>
            </a:r>
            <a:b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TRENDS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752960"/>
              </p:ext>
            </p:extLst>
          </p:nvPr>
        </p:nvGraphicFramePr>
        <p:xfrm>
          <a:off x="1446835" y="2060739"/>
          <a:ext cx="6502400" cy="490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8000" y="3175000"/>
            <a:ext cx="255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Again, the </a:t>
            </a:r>
            <a:r>
              <a:rPr lang="en-US" dirty="0" smtClean="0">
                <a:solidFill>
                  <a:schemeClr val="accent3"/>
                </a:solidFill>
              </a:rPr>
              <a:t>Northeast</a:t>
            </a:r>
            <a:r>
              <a:rPr lang="en-US" dirty="0" smtClean="0"/>
              <a:t> leads the way, followed by the </a:t>
            </a:r>
            <a:r>
              <a:rPr lang="en-US" dirty="0" smtClean="0">
                <a:solidFill>
                  <a:srgbClr val="FF0000"/>
                </a:solidFill>
              </a:rPr>
              <a:t>South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Midwest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B050"/>
                </a:solidFill>
              </a:rPr>
              <a:t>West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7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6773333" cy="2175933"/>
          </a:xfrm>
        </p:spPr>
        <p:txBody>
          <a:bodyPr/>
          <a:lstStyle/>
          <a:p>
            <a:r>
              <a:rPr lang="en-US" dirty="0" smtClean="0"/>
              <a:t>Respondent profile – </a:t>
            </a:r>
            <a:r>
              <a:rPr lang="en-US" i="1" dirty="0" smtClean="0"/>
              <a:t>does this reflect the general population? </a:t>
            </a:r>
            <a:r>
              <a:rPr lang="en-US" sz="2200" i="1" dirty="0" smtClean="0"/>
              <a:t>(by state</a:t>
            </a:r>
            <a:r>
              <a:rPr lang="en-US" sz="2200" i="1" dirty="0"/>
              <a:t>, </a:t>
            </a:r>
            <a:r>
              <a:rPr lang="en-US" sz="2200" i="1" dirty="0" err="1"/>
              <a:t>waterbody</a:t>
            </a:r>
            <a:r>
              <a:rPr lang="en-US" sz="2200" i="1" dirty="0"/>
              <a:t>, size, ownership, </a:t>
            </a:r>
            <a:r>
              <a:rPr lang="en-US" sz="2200" i="1" dirty="0" smtClean="0"/>
              <a:t>facility age</a:t>
            </a:r>
            <a:r>
              <a:rPr lang="en-US" sz="2200" i="1" dirty="0"/>
              <a:t>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3157767"/>
            <a:ext cx="8229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Occupancy and Rates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Products/Services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Revenues and Expenses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Gross Profit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9031" y="5221783"/>
            <a:ext cx="4762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National Perspective</a:t>
            </a:r>
            <a:r>
              <a:rPr lang="en-US" sz="3200" dirty="0"/>
              <a:t>–gauge the overall health of the industry as a whole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0169" y="2866787"/>
            <a:ext cx="38935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The </a:t>
            </a:r>
            <a:r>
              <a:rPr lang="en-US" sz="3200" smtClean="0"/>
              <a:t>Breakdown: cross </a:t>
            </a:r>
            <a:r>
              <a:rPr lang="en-US" sz="3200" dirty="0" smtClean="0"/>
              <a:t>tabulations results</a:t>
            </a:r>
            <a:endParaRPr lang="en-US" sz="3200" dirty="0"/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Region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Size</a:t>
            </a:r>
            <a:r>
              <a:rPr lang="en-US" sz="3200" dirty="0" smtClean="0"/>
              <a:t>/# of </a:t>
            </a:r>
            <a:r>
              <a:rPr lang="en-US" sz="3200" dirty="0"/>
              <a:t>Slips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Ownership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Type of facility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/>
              <a:t>Age of the facility</a:t>
            </a:r>
          </a:p>
        </p:txBody>
      </p:sp>
      <p:pic>
        <p:nvPicPr>
          <p:cNvPr id="8" name="Picture 7" descr="MDASurvey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534" y="203509"/>
            <a:ext cx="2071760" cy="13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3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34" y="245843"/>
            <a:ext cx="6555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REVIEW: 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2016 Occupancy Rate Percentage and Occupancy Rates and Gross Profit, compared to the previous year, as well as five- to eight-year trends. (Overall health)</a:t>
            </a:r>
          </a:p>
          <a:p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2016 trends by region, facility size and ownership in occupancy </a:t>
            </a:r>
            <a:r>
              <a:rPr lang="en-US" sz="2400" dirty="0"/>
              <a:t>rates and gross </a:t>
            </a:r>
            <a:r>
              <a:rPr lang="en-US" sz="2400" dirty="0" smtClean="0"/>
              <a:t>profit (current regional and </a:t>
            </a:r>
            <a:r>
              <a:rPr lang="en-US" sz="2400" dirty="0"/>
              <a:t>f</a:t>
            </a:r>
            <a:r>
              <a:rPr lang="en-US" sz="2400" dirty="0" smtClean="0"/>
              <a:t>acility specific trends)</a:t>
            </a:r>
          </a:p>
          <a:p>
            <a:pPr marL="457200" indent="-457200">
              <a:buFont typeface="Arial"/>
              <a:buChar char="•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Product/service </a:t>
            </a:r>
            <a:r>
              <a:rPr lang="en-US" sz="2400" dirty="0" err="1" smtClean="0">
                <a:solidFill>
                  <a:srgbClr val="FF0000"/>
                </a:solidFill>
              </a:rPr>
              <a:t>profitcenters</a:t>
            </a:r>
            <a:r>
              <a:rPr lang="en-US" sz="2400" dirty="0" smtClean="0">
                <a:solidFill>
                  <a:srgbClr val="FF0000"/>
                </a:solidFill>
              </a:rPr>
              <a:t> with the largest increases and decreases in profits and five-year trends for top performers (Overall industry and regional trends)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8869" y="5093323"/>
            <a:ext cx="3646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NEXT…a couple more pieces to the puzzle…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09" y="1111169"/>
            <a:ext cx="2562154" cy="342916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030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8667" y="745068"/>
            <a:ext cx="531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Other factors </a:t>
            </a:r>
            <a:r>
              <a:rPr lang="en-US" sz="2400" i="1" smtClean="0"/>
              <a:t>that contribute to </a:t>
            </a:r>
            <a:r>
              <a:rPr lang="en-US" sz="2400" i="1" dirty="0"/>
              <a:t>the success or failure of a marina/boatyard?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1468" y="2507228"/>
            <a:ext cx="40978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Survey topics: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Expenses –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if you pay out more, profits decrease.</a:t>
            </a:r>
          </a:p>
          <a:p>
            <a:endParaRPr lang="en-US" sz="2400" i="1" dirty="0"/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Rates – </a:t>
            </a:r>
            <a:r>
              <a:rPr lang="en-US" sz="2400" i="1" dirty="0">
                <a:solidFill>
                  <a:schemeClr val="accent3">
                    <a:lumMod val="50000"/>
                  </a:schemeClr>
                </a:solidFill>
              </a:rPr>
              <a:t>if you’re charging less, profits decrease.</a:t>
            </a:r>
          </a:p>
        </p:txBody>
      </p:sp>
      <p:sp>
        <p:nvSpPr>
          <p:cNvPr id="4" name="Up Arrow 3"/>
          <p:cNvSpPr/>
          <p:nvPr/>
        </p:nvSpPr>
        <p:spPr>
          <a:xfrm>
            <a:off x="7095067" y="2252134"/>
            <a:ext cx="1557866" cy="1710267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6C0A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78133" y="4521201"/>
            <a:ext cx="1574800" cy="1761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228665" y="1793777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in mind, with increasing expenses like staff/personnel, capital expenditures, renovations and advertising/marketing may increase expenses in the short term, but often build profit for the future.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2" y="3299956"/>
            <a:ext cx="1620097" cy="109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11731" y="4446220"/>
            <a:ext cx="2857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Likewise, increasing rates may cause a temporary decrease in revenues, and set up increases for </a:t>
            </a:r>
            <a:r>
              <a:rPr lang="en-US" smtClean="0"/>
              <a:t>the future.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0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3534" y="0"/>
            <a:ext cx="7141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 Rates,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compared to 2015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720691"/>
              </p:ext>
            </p:extLst>
          </p:nvPr>
        </p:nvGraphicFramePr>
        <p:xfrm>
          <a:off x="-1294757" y="1650357"/>
          <a:ext cx="8217784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47850" y="2315297"/>
            <a:ext cx="40248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majority of facilities </a:t>
            </a:r>
            <a:r>
              <a:rPr lang="en-US" sz="2400" dirty="0" smtClean="0">
                <a:solidFill>
                  <a:schemeClr val="accent3"/>
                </a:solidFill>
              </a:rPr>
              <a:t>(55%) </a:t>
            </a:r>
            <a:r>
              <a:rPr lang="en-US" sz="2400" dirty="0" smtClean="0"/>
              <a:t>kept </a:t>
            </a:r>
            <a:r>
              <a:rPr lang="en-US" sz="2400" dirty="0" smtClean="0">
                <a:solidFill>
                  <a:schemeClr val="accent3"/>
                </a:solidFill>
              </a:rPr>
              <a:t>rates steady</a:t>
            </a:r>
            <a:r>
              <a:rPr lang="en-US" sz="2400" dirty="0" smtClean="0"/>
              <a:t>, compared to last year. </a:t>
            </a:r>
          </a:p>
          <a:p>
            <a:endParaRPr lang="en-US" sz="2400" dirty="0" smtClean="0"/>
          </a:p>
          <a:p>
            <a:r>
              <a:rPr lang="en-US" sz="2400" dirty="0" smtClean="0"/>
              <a:t>A large number </a:t>
            </a:r>
            <a:r>
              <a:rPr lang="en-US" sz="2400" dirty="0" smtClean="0">
                <a:solidFill>
                  <a:schemeClr val="accent1"/>
                </a:solidFill>
              </a:rPr>
              <a:t>(43%) increased rates</a:t>
            </a:r>
            <a:r>
              <a:rPr lang="en-US" sz="2400" dirty="0" smtClean="0"/>
              <a:t>. </a:t>
            </a:r>
          </a:p>
          <a:p>
            <a:endParaRPr lang="en-US" sz="2400" dirty="0"/>
          </a:p>
          <a:p>
            <a:r>
              <a:rPr lang="en-US" sz="2400" dirty="0" smtClean="0"/>
              <a:t>Very few </a:t>
            </a:r>
            <a:r>
              <a:rPr lang="en-US" sz="2400" dirty="0" smtClean="0">
                <a:solidFill>
                  <a:schemeClr val="accent2"/>
                </a:solidFill>
              </a:rPr>
              <a:t>decreased rates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(2%).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05900" y="6172200"/>
            <a:ext cx="25781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trend </a:t>
            </a:r>
            <a:r>
              <a:rPr lang="en-US" smtClean="0"/>
              <a:t>since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21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54358"/>
              </p:ext>
            </p:extLst>
          </p:nvPr>
        </p:nvGraphicFramePr>
        <p:xfrm>
          <a:off x="647700" y="330200"/>
          <a:ext cx="795020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2600" y="812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2012, the majority of facilities have kept </a:t>
            </a:r>
            <a:r>
              <a:rPr lang="en-US" dirty="0" smtClean="0">
                <a:solidFill>
                  <a:schemeClr val="accent3"/>
                </a:solidFill>
              </a:rPr>
              <a:t>rates steady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72600" y="2471004"/>
            <a:ext cx="1765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small but still significant number were </a:t>
            </a:r>
            <a:r>
              <a:rPr lang="en-US" dirty="0" smtClean="0">
                <a:solidFill>
                  <a:schemeClr val="accent1"/>
                </a:solidFill>
              </a:rPr>
              <a:t>increasing rates</a:t>
            </a:r>
            <a:r>
              <a:rPr lang="en-US" dirty="0" smtClean="0"/>
              <a:t>. That was also on the rise from 2012 to 2015.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372600" y="50927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number of those </a:t>
            </a:r>
            <a:r>
              <a:rPr lang="en-US" dirty="0" smtClean="0">
                <a:solidFill>
                  <a:schemeClr val="accent2"/>
                </a:solidFill>
              </a:rPr>
              <a:t>decreasing rates </a:t>
            </a:r>
            <a:r>
              <a:rPr lang="en-US" dirty="0" smtClean="0"/>
              <a:t>has remained low in comparison.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20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8470" y="0"/>
            <a:ext cx="7141699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2016 Rates, </a:t>
            </a:r>
            <a:r>
              <a:rPr lang="en-US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compared to 2015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Ownership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528584"/>
              </p:ext>
            </p:extLst>
          </p:nvPr>
        </p:nvGraphicFramePr>
        <p:xfrm>
          <a:off x="0" y="387861"/>
          <a:ext cx="3262132" cy="217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8406" y="102336"/>
            <a:ext cx="25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Gross Profit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461596"/>
              </p:ext>
            </p:extLst>
          </p:nvPr>
        </p:nvGraphicFramePr>
        <p:xfrm>
          <a:off x="3989648" y="1449433"/>
          <a:ext cx="7446139" cy="550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0018" y="3600164"/>
            <a:ext cx="3409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More corporate/management firm facilities </a:t>
            </a:r>
            <a:r>
              <a:rPr lang="en-US" sz="2000" dirty="0" smtClean="0">
                <a:solidFill>
                  <a:schemeClr val="accent1"/>
                </a:solidFill>
              </a:rPr>
              <a:t>(61%) </a:t>
            </a:r>
            <a:r>
              <a:rPr lang="en-US" sz="2000" dirty="0" smtClean="0"/>
              <a:t>are </a:t>
            </a:r>
            <a:r>
              <a:rPr lang="en-US" sz="2000" dirty="0" smtClean="0">
                <a:solidFill>
                  <a:schemeClr val="accent1"/>
                </a:solidFill>
              </a:rPr>
              <a:t>increasing rates</a:t>
            </a:r>
            <a:r>
              <a:rPr lang="en-US" sz="2000" dirty="0" smtClean="0"/>
              <a:t> and gross profit.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97206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880" y="0"/>
            <a:ext cx="867608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2016 Expenses,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compared to 2015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390098"/>
              </p:ext>
            </p:extLst>
          </p:nvPr>
        </p:nvGraphicFramePr>
        <p:xfrm>
          <a:off x="700269" y="1150596"/>
          <a:ext cx="4323144" cy="4162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57630" y="1229216"/>
            <a:ext cx="2791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large two-thirds majority (69%) had </a:t>
            </a:r>
            <a:r>
              <a:rPr lang="en-US" sz="2000" dirty="0" smtClean="0">
                <a:solidFill>
                  <a:schemeClr val="accent1"/>
                </a:solidFill>
              </a:rPr>
              <a:t>increased expenses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One-quarter (24%) had </a:t>
            </a:r>
            <a:r>
              <a:rPr lang="en-US" sz="2000" dirty="0" smtClean="0">
                <a:solidFill>
                  <a:schemeClr val="accent3"/>
                </a:solidFill>
              </a:rPr>
              <a:t>steady expenses.</a:t>
            </a:r>
          </a:p>
          <a:p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000" dirty="0"/>
              <a:t>V</a:t>
            </a:r>
            <a:r>
              <a:rPr lang="en-US" sz="2000" dirty="0" smtClean="0"/>
              <a:t>ery few </a:t>
            </a:r>
            <a:r>
              <a:rPr lang="en-US" sz="2000" dirty="0" smtClean="0">
                <a:solidFill>
                  <a:schemeClr val="accent2"/>
                </a:solidFill>
              </a:rPr>
              <a:t>decreased expenses (7%)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130" y="5092859"/>
            <a:ext cx="66936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EXPENSES: </a:t>
            </a:r>
            <a:r>
              <a:rPr lang="en-US" sz="2000" i="1" dirty="0" smtClean="0">
                <a:solidFill>
                  <a:schemeClr val="accent1"/>
                </a:solidFill>
              </a:rPr>
              <a:t>Staff Personnel; Staff Benefits; Maintenance/renovations; Capital expenditures/expansions; Product inventory; Customer/community events; advertising/marketing; insurance; mortgage/rent; equipment; utilities; taxes.</a:t>
            </a:r>
            <a:endParaRPr lang="en-US" sz="2000" i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6060" y="5312780"/>
            <a:ext cx="3145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NEXT: a look at the long-term trend for expenses, compared to last year, shows something interesting…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720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380781"/>
              </p:ext>
            </p:extLst>
          </p:nvPr>
        </p:nvGraphicFramePr>
        <p:xfrm>
          <a:off x="717630" y="342900"/>
          <a:ext cx="8788320" cy="60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690100" y="1130300"/>
            <a:ext cx="218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As the economy improved around 2012, more facilities </a:t>
            </a:r>
            <a:r>
              <a:rPr lang="en-US" sz="2000" dirty="0" smtClean="0">
                <a:solidFill>
                  <a:schemeClr val="accent1"/>
                </a:solidFill>
              </a:rPr>
              <a:t>increased expenses </a:t>
            </a:r>
            <a:r>
              <a:rPr lang="en-US" sz="2000" dirty="0" smtClean="0"/>
              <a:t>and fewer </a:t>
            </a:r>
            <a:r>
              <a:rPr lang="en-US" sz="2000" dirty="0" smtClean="0">
                <a:solidFill>
                  <a:schemeClr val="accent2"/>
                </a:solidFill>
              </a:rPr>
              <a:t>decreased expenses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After a large increase in 2012 and 2013, those </a:t>
            </a:r>
            <a:r>
              <a:rPr lang="en-US" sz="2000" dirty="0" smtClean="0">
                <a:solidFill>
                  <a:schemeClr val="accent1"/>
                </a:solidFill>
              </a:rPr>
              <a:t>increasing expenses </a:t>
            </a:r>
            <a:r>
              <a:rPr lang="en-US" sz="2000" dirty="0" smtClean="0"/>
              <a:t>have hovered around two-thirds.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9889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5880006"/>
              </p:ext>
            </p:extLst>
          </p:nvPr>
        </p:nvGraphicFramePr>
        <p:xfrm>
          <a:off x="1379719" y="187445"/>
          <a:ext cx="4432300" cy="330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066447"/>
              </p:ext>
            </p:extLst>
          </p:nvPr>
        </p:nvGraphicFramePr>
        <p:xfrm>
          <a:off x="7324202" y="187444"/>
          <a:ext cx="4673600" cy="33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071879"/>
              </p:ext>
            </p:extLst>
          </p:nvPr>
        </p:nvGraphicFramePr>
        <p:xfrm>
          <a:off x="1478867" y="3551820"/>
          <a:ext cx="4234003" cy="3253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ight Arrow 7"/>
          <p:cNvSpPr/>
          <p:nvPr/>
        </p:nvSpPr>
        <p:spPr>
          <a:xfrm>
            <a:off x="636608" y="1307940"/>
            <a:ext cx="659757" cy="36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813323" y="4354011"/>
            <a:ext cx="659757" cy="36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64445" y="1669648"/>
            <a:ext cx="659757" cy="36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576449" y="5384157"/>
            <a:ext cx="659757" cy="36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954380"/>
              </p:ext>
            </p:extLst>
          </p:nvPr>
        </p:nvGraphicFramePr>
        <p:xfrm>
          <a:off x="7324201" y="3645624"/>
          <a:ext cx="4551423" cy="3159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ight Arrow 14"/>
          <p:cNvSpPr/>
          <p:nvPr/>
        </p:nvSpPr>
        <p:spPr>
          <a:xfrm>
            <a:off x="813323" y="5274800"/>
            <a:ext cx="659757" cy="361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flipH="1">
            <a:off x="1632030" y="627283"/>
            <a:ext cx="258200" cy="391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flipH="1">
            <a:off x="7324201" y="1018572"/>
            <a:ext cx="258200" cy="391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flipH="1">
            <a:off x="1561075" y="4530361"/>
            <a:ext cx="258200" cy="391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H="1">
            <a:off x="7582401" y="4139072"/>
            <a:ext cx="258200" cy="3912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16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589" y="1896893"/>
            <a:ext cx="3330711" cy="4310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110" y="127322"/>
            <a:ext cx="4404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OTHER RESOURCES: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864088" y="609401"/>
            <a:ext cx="498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NEW: Available online 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www.marinadockage.com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smtClean="0"/>
              <a:t>ANNUAL TRENDS REPORT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55700" y="932567"/>
            <a:ext cx="3441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More statistics available in: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December 2015 Trends issue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January/February 2017 issues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Docks Expo program (Inland vs. Coastal)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9000" y="3746500"/>
            <a:ext cx="574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Upcoming surveys: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Industry Survey, part two: Business Operations </a:t>
            </a:r>
            <a:r>
              <a:rPr lang="en-US" dirty="0" smtClean="0"/>
              <a:t>(</a:t>
            </a:r>
            <a:r>
              <a:rPr lang="en-US" i="1" dirty="0" smtClean="0"/>
              <a:t>slip sizes, rates, renovations, employee staffing and training, safety standards and more</a:t>
            </a:r>
            <a:r>
              <a:rPr lang="en-US" dirty="0" smtClean="0"/>
              <a:t>) – look for that survey online at the end of January – published in April 2017 issue</a:t>
            </a:r>
          </a:p>
          <a:p>
            <a:pPr marL="285750" indent="-285750">
              <a:buFont typeface="Arial" charset="0"/>
              <a:buChar char="•"/>
            </a:pPr>
            <a:r>
              <a:rPr lang="en-US" i="1" dirty="0" smtClean="0"/>
              <a:t>Clean Marina Survey 2017 </a:t>
            </a:r>
            <a:r>
              <a:rPr lang="en-US" dirty="0" smtClean="0"/>
              <a:t>-- published in May/June issue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 for additional product surveys throughout the year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86" y="2987422"/>
            <a:ext cx="1601258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16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734" y="312516"/>
            <a:ext cx="93523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conclusion…</a:t>
            </a:r>
          </a:p>
          <a:p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marina industry remains in a growth period, after some stagnant years from the economic downturn. The number of facilities with increased </a:t>
            </a:r>
            <a:r>
              <a:rPr lang="en-US" sz="1600" dirty="0" smtClean="0">
                <a:solidFill>
                  <a:srgbClr val="FF0000"/>
                </a:solidFill>
              </a:rPr>
              <a:t>occupancy rates </a:t>
            </a:r>
            <a:r>
              <a:rPr lang="en-US" sz="1600" dirty="0" smtClean="0"/>
              <a:t>made big gains from 2014 to 2015 and more modest, but still substantial, gains this year.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For 2016, occupancy rates did not vary widely across regions or facility sizes.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number of facilities with increased </a:t>
            </a:r>
            <a:r>
              <a:rPr lang="en-US" sz="1600" dirty="0" smtClean="0">
                <a:solidFill>
                  <a:srgbClr val="0070C0"/>
                </a:solidFill>
              </a:rPr>
              <a:t>gross profits</a:t>
            </a:r>
            <a:r>
              <a:rPr lang="en-US" sz="1600" dirty="0" smtClean="0"/>
              <a:t>, compared to the year before, continues to grow, at its highest point this year since we’ve been collecting stats, nearly double what it was in 2009.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Gross profit did not vary widely across the regions or facility ownership; slightly more facilities in the South and corporate/management firms had increased profits.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number of facilities with increased leased slip and boat repair/maintenance </a:t>
            </a:r>
            <a:r>
              <a:rPr lang="en-US" sz="1600" dirty="0" smtClean="0">
                <a:solidFill>
                  <a:srgbClr val="00B050"/>
                </a:solidFill>
              </a:rPr>
              <a:t>revenues</a:t>
            </a:r>
            <a:r>
              <a:rPr lang="en-US" sz="1600" dirty="0" smtClean="0"/>
              <a:t> were consistently the highest throughout the years. Transient slip revenues were more varied. Generally, the number of facilities reporting decreases in revenues was on the decline for all product/services.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The different regions showed significant differences in the number of facilities reporting increased profits.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majority of facilities are keeping </a:t>
            </a:r>
            <a:r>
              <a:rPr lang="en-US" sz="1600" dirty="0" smtClean="0">
                <a:solidFill>
                  <a:srgbClr val="7030A0"/>
                </a:solidFill>
              </a:rPr>
              <a:t>rates</a:t>
            </a:r>
            <a:r>
              <a:rPr lang="en-US" sz="1600" dirty="0" smtClean="0"/>
              <a:t> steady. Also, a large number are increasing rates, and a small number decreasing rates. 98% were increasing or keeping rates the same.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More corporate management firms are increasing rates, than private facilities.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/>
              <a:t>The majority of facilities have increased </a:t>
            </a:r>
            <a:r>
              <a:rPr lang="en-US" sz="1600" dirty="0" smtClean="0">
                <a:solidFill>
                  <a:schemeClr val="accent2"/>
                </a:solidFill>
              </a:rPr>
              <a:t>expenses </a:t>
            </a:r>
            <a:r>
              <a:rPr lang="en-US" sz="1600" dirty="0" smtClean="0"/>
              <a:t>since 2012.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/>
              <a:t>South leading in many expense categories.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1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96" y="-78519"/>
            <a:ext cx="8257835" cy="62864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5042" y="5934670"/>
            <a:ext cx="5692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896454" y="2467754"/>
            <a:ext cx="14602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en-US" sz="5400" b="1" dirty="0" smtClean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dirty="0">
              <a:ln w="127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2648" y="1930799"/>
            <a:ext cx="12857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rgbClr val="E7A0B1"/>
                  </a:solidFill>
                  <a:prstDash val="solid"/>
                </a:ln>
                <a:solidFill>
                  <a:srgbClr val="E7A0B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10%</a:t>
            </a:r>
            <a:endParaRPr lang="en-US" sz="4800" b="1" dirty="0">
              <a:ln w="12700">
                <a:solidFill>
                  <a:srgbClr val="E7A0B1"/>
                </a:solidFill>
                <a:prstDash val="solid"/>
              </a:ln>
              <a:solidFill>
                <a:srgbClr val="E7A0B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7081" y="1628659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14%</a:t>
            </a:r>
            <a:endParaRPr lang="en-US" sz="4800" b="1" dirty="0"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7640" y="1158258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DDBF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r>
              <a:rPr lang="en-US" sz="4800" b="1" dirty="0" smtClean="0">
                <a:ln w="127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DDBFF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dirty="0"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rgbClr val="DDBFF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73809" y="4598954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8B6C3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3%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9594" y="2929420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14%</a:t>
            </a:r>
            <a:endParaRPr lang="en-US" sz="4800" b="1" dirty="0">
              <a:ln w="1270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5141" y="5376977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BCBA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46587" y="5150261"/>
            <a:ext cx="12861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F2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sz="4800" b="1" dirty="0" smtClean="0">
                <a:ln w="12700">
                  <a:solidFill>
                    <a:srgbClr val="FF2F2F"/>
                  </a:solidFill>
                  <a:prstDash val="solid"/>
                </a:ln>
                <a:solidFill>
                  <a:srgbClr val="FF2F2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800" b="1" dirty="0">
              <a:ln w="12700">
                <a:solidFill>
                  <a:srgbClr val="FF2F2F"/>
                </a:solidFill>
                <a:prstDash val="solid"/>
              </a:ln>
              <a:solidFill>
                <a:srgbClr val="FF2F2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09026" y="3984036"/>
            <a:ext cx="1258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ln w="12700">
                  <a:solidFill>
                    <a:srgbClr val="8B6C38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36%</a:t>
            </a:r>
            <a:endParaRPr lang="en-US" sz="4800" b="1" dirty="0">
              <a:ln w="12700">
                <a:solidFill>
                  <a:srgbClr val="8B6C38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1" y="61398"/>
            <a:ext cx="1841843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WEST</a:t>
            </a:r>
          </a:p>
          <a:p>
            <a:pPr algn="ctr"/>
            <a:r>
              <a:rPr lang="en-US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17%</a:t>
            </a:r>
            <a:endParaRPr lang="en-US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11325" y="219540"/>
            <a:ext cx="179279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MIDWEST</a:t>
            </a:r>
          </a:p>
          <a:p>
            <a:pPr algn="ctr"/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19%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75206" y="5419120"/>
            <a:ext cx="1792795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SOUTH</a:t>
            </a:r>
          </a:p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45%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32736" y="122953"/>
            <a:ext cx="1792795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NORTHEAST</a:t>
            </a:r>
          </a:p>
          <a:p>
            <a:pPr algn="ctr"/>
            <a:r>
              <a:rPr lang="en-US" sz="6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18%</a:t>
            </a:r>
            <a:endParaRPr lang="en-US" sz="6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167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S_map_colo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95" y="-40380"/>
            <a:ext cx="8207736" cy="62483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7081" y="-34977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by </a:t>
            </a:r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waterbody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7900" y="2326589"/>
            <a:ext cx="1391464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Ocean-</a:t>
            </a:r>
          </a:p>
          <a:p>
            <a:pPr algn="ctr"/>
            <a:r>
              <a:rPr lang="en-US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 Coast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37774" y="3248430"/>
            <a:ext cx="139172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Ocean-</a:t>
            </a:r>
          </a:p>
          <a:p>
            <a:pPr algn="ctr"/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East Coast</a:t>
            </a:r>
          </a:p>
          <a:p>
            <a:pPr algn="ctr"/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35%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6207" y="1058327"/>
            <a:ext cx="139172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Great</a:t>
            </a:r>
          </a:p>
          <a:p>
            <a:pPr algn="ctr"/>
            <a:r>
              <a:rPr lang="en-US" sz="20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Lakes</a:t>
            </a:r>
          </a:p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10%</a:t>
            </a:r>
            <a:endParaRPr lang="en-US" sz="54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46244" y="2650618"/>
            <a:ext cx="1030676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West</a:t>
            </a:r>
          </a:p>
          <a:p>
            <a:pPr algn="ctr"/>
            <a:r>
              <a:rPr lang="en-US" sz="540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58164" y="3248430"/>
            <a:ext cx="139172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Central</a:t>
            </a: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13%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36387" y="3571778"/>
            <a:ext cx="139172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Inland-</a:t>
            </a:r>
          </a:p>
          <a:p>
            <a:pPr algn="ctr"/>
            <a:r>
              <a:rPr lang="en-US" sz="2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East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20%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97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51630" y="5380672"/>
            <a:ext cx="584037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</a:t>
            </a:r>
          </a:p>
          <a:p>
            <a:pPr algn="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b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 ownership</a:t>
            </a:r>
            <a:endParaRPr lang="en-US" sz="36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29675"/>
              </p:ext>
            </p:extLst>
          </p:nvPr>
        </p:nvGraphicFramePr>
        <p:xfrm>
          <a:off x="0" y="644015"/>
          <a:ext cx="10099554" cy="604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3004438" y="0"/>
            <a:ext cx="2748180" cy="923330"/>
          </a:xfrm>
          <a:prstGeom prst="rect">
            <a:avLst/>
          </a:prstGeom>
          <a:noFill/>
          <a:ln>
            <a:solidFill>
              <a:srgbClr val="FF6167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</a:t>
            </a:r>
            <a:r>
              <a:rPr lang="en-US" sz="54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94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35593"/>
            <a:ext cx="87912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Respondent Profile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facility size/# of slips</a:t>
            </a:r>
            <a:endParaRPr lang="en-US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02389"/>
              </p:ext>
            </p:extLst>
          </p:nvPr>
        </p:nvGraphicFramePr>
        <p:xfrm>
          <a:off x="2262128" y="162814"/>
          <a:ext cx="6974469" cy="622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830769" y="1114045"/>
            <a:ext cx="37576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Small 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(less than 100 slips)-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22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4130" y="5119363"/>
            <a:ext cx="545093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Medium 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(100 to 249 slips)-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33%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496812"/>
            <a:ext cx="34326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Large 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(250 to 749 slips)-</a:t>
            </a:r>
          </a:p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35%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23" y="243981"/>
            <a:ext cx="46414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Very Large </a:t>
            </a:r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(750 slips or more)- </a:t>
            </a:r>
            <a:r>
              <a:rPr 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1824F4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4%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824F4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3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83" y="3343747"/>
            <a:ext cx="4952217" cy="32395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050" y="195157"/>
            <a:ext cx="4421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1. Mission</a:t>
            </a:r>
            <a:r>
              <a:rPr lang="en-US" sz="3200" i="1" dirty="0"/>
              <a:t>: Find out how is the industry doing</a:t>
            </a:r>
            <a:r>
              <a:rPr lang="en-US" sz="3200" i="1" dirty="0" smtClean="0"/>
              <a:t>?</a:t>
            </a:r>
          </a:p>
          <a:p>
            <a:endParaRPr lang="en-US" sz="3200" i="1" dirty="0"/>
          </a:p>
          <a:p>
            <a:r>
              <a:rPr lang="en-US" sz="2800" i="1" dirty="0" smtClean="0"/>
              <a:t>For individuals, find out how your business is doing in comparison to others.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09899" y="4002896"/>
            <a:ext cx="452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 Occupancy</a:t>
            </a:r>
            <a:r>
              <a:rPr lang="en-US" dirty="0" smtClean="0"/>
              <a:t> </a:t>
            </a:r>
            <a:r>
              <a:rPr lang="en-US" sz="2400" dirty="0"/>
              <a:t>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9898" y="4499363"/>
            <a:ext cx="4526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b. Gross </a:t>
            </a:r>
            <a:r>
              <a:rPr lang="en-US" sz="2400" dirty="0"/>
              <a:t>Profit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9898" y="4895781"/>
            <a:ext cx="545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c. Product/Service Revenues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09898" y="5392248"/>
            <a:ext cx="5454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d. Slip/Service Rates</a:t>
            </a:r>
          </a:p>
          <a:p>
            <a:r>
              <a:rPr lang="en-US" sz="2400" dirty="0" smtClean="0"/>
              <a:t>e. Expenses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49651" y="3239575"/>
            <a:ext cx="301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2. What’s </a:t>
            </a:r>
            <a:r>
              <a:rPr lang="en-US" sz="2000" i="1" dirty="0"/>
              <a:t>our map? How do we get there?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71733" y="852394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3. What’s </a:t>
            </a:r>
            <a:r>
              <a:rPr lang="en-US" sz="2000" i="1" dirty="0"/>
              <a:t>the final destination?</a:t>
            </a:r>
          </a:p>
        </p:txBody>
      </p:sp>
      <p:sp>
        <p:nvSpPr>
          <p:cNvPr id="13" name="Double Wave 12"/>
          <p:cNvSpPr/>
          <p:nvPr/>
        </p:nvSpPr>
        <p:spPr>
          <a:xfrm>
            <a:off x="6590385" y="3504634"/>
            <a:ext cx="4984299" cy="3231831"/>
          </a:xfrm>
          <a:prstGeom prst="double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Overall, our statistics show over the last </a:t>
            </a:r>
            <a:r>
              <a:rPr lang="en-US" sz="2200" dirty="0" smtClean="0"/>
              <a:t>six to eight years </a:t>
            </a:r>
            <a:r>
              <a:rPr lang="en-US" sz="2200" dirty="0"/>
              <a:t>that </a:t>
            </a:r>
            <a:r>
              <a:rPr lang="en-US" sz="2200" dirty="0" smtClean="0"/>
              <a:t>facilities with increased occupancy rates year to year have nearly doubled, and </a:t>
            </a:r>
            <a:r>
              <a:rPr lang="en-US" sz="2200" dirty="0"/>
              <a:t>the number of facilities with increased profits </a:t>
            </a:r>
            <a:r>
              <a:rPr lang="en-US" sz="2200" dirty="0" smtClean="0"/>
              <a:t>continues to grow. Occupancy rates and profits both had large increases the last two years.</a:t>
            </a:r>
            <a:endParaRPr 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629" y="1431903"/>
            <a:ext cx="2260600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45548" y="3135302"/>
            <a:ext cx="333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ANNUAL TRENDS REPORT!!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1757" y="105925"/>
            <a:ext cx="6262527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2016 Occupancy</a:t>
            </a:r>
          </a:p>
          <a:p>
            <a:pPr algn="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Current overall rate %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167106"/>
              </p:ext>
            </p:extLst>
          </p:nvPr>
        </p:nvGraphicFramePr>
        <p:xfrm>
          <a:off x="-329719" y="196770"/>
          <a:ext cx="4762823" cy="427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68706" y="1964455"/>
            <a:ext cx="512861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The majority (63%) </a:t>
            </a:r>
            <a:r>
              <a:rPr lang="en-US" sz="2000" dirty="0" smtClean="0"/>
              <a:t>of facilities have an occupancy rate at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85</a:t>
            </a:r>
            <a:r>
              <a:rPr lang="en-US" sz="2000" dirty="0" smtClean="0"/>
              <a:t> percent or above. </a:t>
            </a:r>
            <a:r>
              <a:rPr lang="en-US" sz="2400" dirty="0" smtClean="0">
                <a:solidFill>
                  <a:schemeClr val="accent6"/>
                </a:solidFill>
              </a:rPr>
              <a:t>36%</a:t>
            </a:r>
            <a:r>
              <a:rPr lang="en-US" sz="2000" dirty="0" smtClean="0"/>
              <a:t> had occupancy rates at </a:t>
            </a:r>
            <a:r>
              <a:rPr lang="en-US" sz="2000" dirty="0" smtClean="0">
                <a:solidFill>
                  <a:schemeClr val="accent6"/>
                </a:solidFill>
              </a:rPr>
              <a:t>95</a:t>
            </a:r>
            <a:r>
              <a:rPr lang="en-US" sz="2000" dirty="0" smtClean="0"/>
              <a:t> percent or above.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35519" y="3657226"/>
            <a:ext cx="512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</a:rPr>
              <a:t>About one-third (30%) </a:t>
            </a:r>
            <a:r>
              <a:rPr lang="en-US" sz="2000" dirty="0" smtClean="0"/>
              <a:t>of facilities have an occupancy rate at </a:t>
            </a:r>
            <a:r>
              <a:rPr lang="en-US" sz="2800" dirty="0" smtClean="0">
                <a:solidFill>
                  <a:srgbClr val="3366FF"/>
                </a:solidFill>
              </a:rPr>
              <a:t>50</a:t>
            </a:r>
            <a:r>
              <a:rPr lang="en-US" sz="2000" dirty="0" smtClean="0">
                <a:solidFill>
                  <a:srgbClr val="3366FF"/>
                </a:solidFill>
              </a:rPr>
              <a:t> to </a:t>
            </a:r>
            <a:r>
              <a:rPr lang="en-US" sz="2800" dirty="0" smtClean="0">
                <a:solidFill>
                  <a:srgbClr val="3366FF"/>
                </a:solidFill>
              </a:rPr>
              <a:t>84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percent or above.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365666" y="5289929"/>
            <a:ext cx="5128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Only 4% </a:t>
            </a:r>
            <a:r>
              <a:rPr lang="en-US" sz="2000" dirty="0" smtClean="0"/>
              <a:t>of facilities have an occupancy rate below </a:t>
            </a:r>
            <a:r>
              <a:rPr lang="en-US" sz="2800" dirty="0" smtClean="0">
                <a:solidFill>
                  <a:srgbClr val="FF0000"/>
                </a:solidFill>
              </a:rPr>
              <a:t>50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percent.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64137" y="6121400"/>
            <a:ext cx="170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NEXT: five-year trends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27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8635</TotalTime>
  <Words>2255</Words>
  <Application>Microsoft Macintosh PowerPoint</Application>
  <PresentationFormat>Widescreen</PresentationFormat>
  <Paragraphs>316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Calibri</vt:lpstr>
      <vt:lpstr>Calibri Light</vt:lpstr>
      <vt:lpstr>Arial</vt:lpstr>
      <vt:lpstr>Office Theme</vt:lpstr>
      <vt:lpstr>2016 Marina/Boatyard  Industry Survey</vt:lpstr>
      <vt:lpstr>Marina Industry Surveys Why are survey statistics important?</vt:lpstr>
      <vt:lpstr>Survey 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Marina/Boatyard  Industry Survey</dc:title>
  <dc:creator>Anna Townshend</dc:creator>
  <cp:lastModifiedBy>Anna Townshend</cp:lastModifiedBy>
  <cp:revision>53</cp:revision>
  <dcterms:created xsi:type="dcterms:W3CDTF">2016-11-22T15:51:28Z</dcterms:created>
  <dcterms:modified xsi:type="dcterms:W3CDTF">2016-11-30T14:18:23Z</dcterms:modified>
</cp:coreProperties>
</file>