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81" r:id="rId12"/>
    <p:sldId id="283" r:id="rId13"/>
    <p:sldId id="286" r:id="rId14"/>
    <p:sldId id="265" r:id="rId15"/>
    <p:sldId id="266" r:id="rId16"/>
    <p:sldId id="267" r:id="rId17"/>
    <p:sldId id="268" r:id="rId18"/>
    <p:sldId id="284" r:id="rId19"/>
    <p:sldId id="288" r:id="rId20"/>
    <p:sldId id="269" r:id="rId21"/>
    <p:sldId id="289" r:id="rId22"/>
    <p:sldId id="290" r:id="rId23"/>
    <p:sldId id="271" r:id="rId24"/>
    <p:sldId id="272" r:id="rId25"/>
    <p:sldId id="276" r:id="rId26"/>
    <p:sldId id="275" r:id="rId27"/>
    <p:sldId id="277" r:id="rId28"/>
    <p:sldId id="278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3.%20April%202013:1.%20FINAL:18.%20Clean%20Marina:Challenges:Challenges_over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Marina (wet slips only)</c:v>
                </c:pt>
                <c:pt idx="1">
                  <c:v>Marina (wet slips and dry storage</c:v>
                </c:pt>
                <c:pt idx="2">
                  <c:v>Dry Storage only</c:v>
                </c:pt>
                <c:pt idx="3">
                  <c:v>Boatyard/service center (no slips/storage)</c:v>
                </c:pt>
                <c:pt idx="4">
                  <c:v>Boatyard/slips and/or storage)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0.49</c:v>
                </c:pt>
                <c:pt idx="1">
                  <c:v>0.11</c:v>
                </c:pt>
                <c:pt idx="2">
                  <c:v>0.01</c:v>
                </c:pt>
                <c:pt idx="3">
                  <c:v>0.01</c:v>
                </c:pt>
                <c:pt idx="4">
                  <c:v>0.38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Hazardous Waste Containment</c:v>
                </c:pt>
                <c:pt idx="1">
                  <c:v>Office Builidngs</c:v>
                </c:pt>
                <c:pt idx="2">
                  <c:v>Marina Basin, mechanical/structural for increased flow</c:v>
                </c:pt>
                <c:pt idx="3">
                  <c:v>Dry Storage Building</c:v>
                </c:pt>
                <c:pt idx="4">
                  <c:v>Landscaping, stormwater retention</c:v>
                </c:pt>
                <c:pt idx="5">
                  <c:v>Washpad, wastewater collection</c:v>
                </c:pt>
                <c:pt idx="6">
                  <c:v>Dock, Pumpout, fuel dock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0.02</c:v>
                </c:pt>
                <c:pt idx="1">
                  <c:v>0.07</c:v>
                </c:pt>
                <c:pt idx="2">
                  <c:v>0.06</c:v>
                </c:pt>
                <c:pt idx="3">
                  <c:v>0.05</c:v>
                </c:pt>
                <c:pt idx="4">
                  <c:v>0.24</c:v>
                </c:pt>
                <c:pt idx="5">
                  <c:v>0.17</c:v>
                </c:pt>
                <c:pt idx="6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6058552"/>
        <c:axId val="2116055560"/>
        <c:axId val="0"/>
      </c:bar3DChart>
      <c:catAx>
        <c:axId val="2116058552"/>
        <c:scaling>
          <c:orientation val="minMax"/>
        </c:scaling>
        <c:delete val="0"/>
        <c:axPos val="l"/>
        <c:majorTickMark val="out"/>
        <c:minorTickMark val="none"/>
        <c:tickLblPos val="nextTo"/>
        <c:crossAx val="2116055560"/>
        <c:crosses val="autoZero"/>
        <c:auto val="1"/>
        <c:lblAlgn val="ctr"/>
        <c:lblOffset val="100"/>
        <c:noMultiLvlLbl val="0"/>
      </c:catAx>
      <c:valAx>
        <c:axId val="2116055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6058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Hazardous Waste Containment (2%)</c:v>
                </c:pt>
                <c:pt idx="1">
                  <c:v>Office Builidngs (7%)</c:v>
                </c:pt>
                <c:pt idx="2">
                  <c:v>Marina Basin (6%)</c:v>
                </c:pt>
                <c:pt idx="3">
                  <c:v>Dry Storage Building (5%)</c:v>
                </c:pt>
                <c:pt idx="4">
                  <c:v>Landscaping, stormwater retention (24%)</c:v>
                </c:pt>
                <c:pt idx="5">
                  <c:v>Washpad, wastewater collection (17%)</c:v>
                </c:pt>
                <c:pt idx="6">
                  <c:v>Docks. Pumpout, fuel dock (33%)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1">
                  <c:v>0.09</c:v>
                </c:pt>
                <c:pt idx="3">
                  <c:v>0.09</c:v>
                </c:pt>
                <c:pt idx="4">
                  <c:v>0.45</c:v>
                </c:pt>
                <c:pt idx="5">
                  <c:v>0.08</c:v>
                </c:pt>
                <c:pt idx="6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Hazardous Waste Containment (2%)</c:v>
                </c:pt>
                <c:pt idx="1">
                  <c:v>Office Builidngs (7%)</c:v>
                </c:pt>
                <c:pt idx="2">
                  <c:v>Marina Basin (6%)</c:v>
                </c:pt>
                <c:pt idx="3">
                  <c:v>Dry Storage Building (5%)</c:v>
                </c:pt>
                <c:pt idx="4">
                  <c:v>Landscaping, stormwater retention (24%)</c:v>
                </c:pt>
                <c:pt idx="5">
                  <c:v>Washpad, wastewater collection (17%)</c:v>
                </c:pt>
                <c:pt idx="6">
                  <c:v>Docks. Pumpout, fuel dock (33%)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0.01</c:v>
                </c:pt>
                <c:pt idx="1">
                  <c:v>0.05</c:v>
                </c:pt>
                <c:pt idx="3">
                  <c:v>0.02</c:v>
                </c:pt>
                <c:pt idx="4">
                  <c:v>0.25</c:v>
                </c:pt>
                <c:pt idx="5">
                  <c:v>0.2</c:v>
                </c:pt>
                <c:pt idx="6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Hazardous Waste Containment (2%)</c:v>
                </c:pt>
                <c:pt idx="1">
                  <c:v>Office Builidngs (7%)</c:v>
                </c:pt>
                <c:pt idx="2">
                  <c:v>Marina Basin (6%)</c:v>
                </c:pt>
                <c:pt idx="3">
                  <c:v>Dry Storage Building (5%)</c:v>
                </c:pt>
                <c:pt idx="4">
                  <c:v>Landscaping, stormwater retention (24%)</c:v>
                </c:pt>
                <c:pt idx="5">
                  <c:v>Washpad, wastewater collection (17%)</c:v>
                </c:pt>
                <c:pt idx="6">
                  <c:v>Docks. Pumpout, fuel dock (33%)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0.2</c:v>
                </c:pt>
                <c:pt idx="5">
                  <c:v>0.15</c:v>
                </c:pt>
                <c:pt idx="6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47290648"/>
        <c:axId val="-2147287416"/>
        <c:axId val="0"/>
      </c:bar3DChart>
      <c:catAx>
        <c:axId val="-2147290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7287416"/>
        <c:crosses val="autoZero"/>
        <c:auto val="1"/>
        <c:lblAlgn val="ctr"/>
        <c:lblOffset val="100"/>
        <c:noMultiLvlLbl val="0"/>
      </c:catAx>
      <c:valAx>
        <c:axId val="-2147287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47290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4025630794442"/>
          <c:y val="0.234851042787172"/>
          <c:w val="0.327668353489166"/>
          <c:h val="0.06237256680929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No, costs have gone up.</c:v>
                </c:pt>
                <c:pt idx="2">
                  <c:v>No, costs have stayed the same.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0.31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569417639691647"/>
          <c:w val="0.664927624064531"/>
          <c:h val="0.83226440905608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1">
                  <c:v>0.38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costs went up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0.23</c:v>
                </c:pt>
                <c:pt idx="2">
                  <c:v>0.34</c:v>
                </c:pt>
                <c:pt idx="3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costs stayed the same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0.89</c:v>
                </c:pt>
                <c:pt idx="1">
                  <c:v>0.38</c:v>
                </c:pt>
                <c:pt idx="2">
                  <c:v>0.46</c:v>
                </c:pt>
                <c:pt idx="3">
                  <c:v>0.52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3438248"/>
        <c:axId val="2113441448"/>
        <c:axId val="0"/>
      </c:bar3DChart>
      <c:catAx>
        <c:axId val="21134382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3441448"/>
        <c:crosses val="autoZero"/>
        <c:auto val="1"/>
        <c:lblAlgn val="ctr"/>
        <c:lblOffset val="100"/>
        <c:noMultiLvlLbl val="0"/>
      </c:catAx>
      <c:valAx>
        <c:axId val="2113441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13438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1">
                  <c:v>0.38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costs went up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0.11</c:v>
                </c:pt>
                <c:pt idx="1">
                  <c:v>0.23</c:v>
                </c:pt>
                <c:pt idx="2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costs stayed the same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0.89</c:v>
                </c:pt>
                <c:pt idx="1">
                  <c:v>0.38</c:v>
                </c:pt>
                <c:pt idx="2">
                  <c:v>0.46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7660088"/>
        <c:axId val="2117663288"/>
        <c:axId val="0"/>
      </c:bar3DChart>
      <c:catAx>
        <c:axId val="21176600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7663288"/>
        <c:crosses val="autoZero"/>
        <c:auto val="1"/>
        <c:lblAlgn val="ctr"/>
        <c:lblOffset val="100"/>
        <c:noMultiLvlLbl val="0"/>
      </c:catAx>
      <c:valAx>
        <c:axId val="2117663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17660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Marinas</c:v>
                </c:pt>
                <c:pt idx="1">
                  <c:v>Boatyards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costs went up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Marinas</c:v>
                </c:pt>
                <c:pt idx="1">
                  <c:v>Boatyards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0.29</c:v>
                </c:pt>
                <c:pt idx="1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costs stayed the same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Marinas</c:v>
                </c:pt>
                <c:pt idx="1">
                  <c:v>Boatyards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7699928"/>
        <c:axId val="2117703128"/>
        <c:axId val="0"/>
      </c:bar3DChart>
      <c:catAx>
        <c:axId val="21176999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7703128"/>
        <c:crosses val="autoZero"/>
        <c:auto val="1"/>
        <c:lblAlgn val="ctr"/>
        <c:lblOffset val="100"/>
        <c:noMultiLvlLbl val="0"/>
      </c:catAx>
      <c:valAx>
        <c:axId val="21177031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17699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178173501115"/>
          <c:y val="0.0840676122497847"/>
          <c:w val="0.825821826498885"/>
          <c:h val="0.8049051275127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3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Yes, only for certification</c:v>
                </c:pt>
                <c:pt idx="1">
                  <c:v>Yes, for certification and continued compliance</c:v>
                </c:pt>
                <c:pt idx="2">
                  <c:v>Yes, after certification, for continued compliance</c:v>
                </c:pt>
                <c:pt idx="3">
                  <c:v>No grant funding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0869794511"/>
          <c:y val="0.0"/>
          <c:w val="0.623983287290056"/>
          <c:h val="0.8691075300284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 Certification Only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0.06</c:v>
                </c:pt>
                <c:pt idx="2">
                  <c:v>0.2</c:v>
                </c:pt>
                <c:pt idx="3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 certification and compliance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</c:v>
                </c:pt>
                <c:pt idx="1">
                  <c:v>0.06</c:v>
                </c:pt>
                <c:pt idx="2">
                  <c:v>0.11</c:v>
                </c:pt>
                <c:pt idx="3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certification, for compliance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1">
                  <c:v>0.06</c:v>
                </c:pt>
                <c:pt idx="2">
                  <c:v>0.06</c:v>
                </c:pt>
                <c:pt idx="3">
                  <c:v>0.26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funding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</c:v>
                </c:pt>
                <c:pt idx="1">
                  <c:v>0.81</c:v>
                </c:pt>
                <c:pt idx="2">
                  <c:v>0.63</c:v>
                </c:pt>
                <c:pt idx="3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7756888"/>
        <c:axId val="2117753896"/>
        <c:axId val="0"/>
      </c:bar3DChart>
      <c:valAx>
        <c:axId val="2117753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7756888"/>
        <c:crosses val="autoZero"/>
        <c:crossBetween val="between"/>
      </c:valAx>
      <c:catAx>
        <c:axId val="2117756888"/>
        <c:scaling>
          <c:orientation val="minMax"/>
        </c:scaling>
        <c:delete val="0"/>
        <c:axPos val="l"/>
        <c:majorTickMark val="out"/>
        <c:minorTickMark val="none"/>
        <c:tickLblPos val="nextTo"/>
        <c:crossAx val="211775389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No state certification program</c:v>
                </c:pt>
                <c:pt idx="1">
                  <c:v>Don't know about Clean Marina</c:v>
                </c:pt>
                <c:pt idx="2">
                  <c:v>Cost</c:v>
                </c:pt>
                <c:pt idx="3">
                  <c:v>Time</c:v>
                </c:pt>
                <c:pt idx="4">
                  <c:v>Inadequate staffing</c:v>
                </c:pt>
                <c:pt idx="5">
                  <c:v>Unsupportive boaters</c:v>
                </c:pt>
                <c:pt idx="6">
                  <c:v>No pumpout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</c:v>
                </c:pt>
                <c:pt idx="1">
                  <c:v>0.08</c:v>
                </c:pt>
                <c:pt idx="2">
                  <c:v>0.24</c:v>
                </c:pt>
                <c:pt idx="3">
                  <c:v>0.18</c:v>
                </c:pt>
                <c:pt idx="4">
                  <c:v>0.11</c:v>
                </c:pt>
                <c:pt idx="5">
                  <c:v>0.02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Recycling</c:v>
                </c:pt>
                <c:pt idx="1">
                  <c:v>Documentation, paperwork, recordkeeping</c:v>
                </c:pt>
                <c:pt idx="2">
                  <c:v>Emergency Response Plans</c:v>
                </c:pt>
                <c:pt idx="3">
                  <c:v>Waste containment and disposal/hazardous waste management</c:v>
                </c:pt>
                <c:pt idx="4">
                  <c:v>Petroleum control, oil spill response, SPCC</c:v>
                </c:pt>
                <c:pt idx="5">
                  <c:v>Boater Education</c:v>
                </c:pt>
                <c:pt idx="6">
                  <c:v>Stormwater, SWPPP</c:v>
                </c:pt>
                <c:pt idx="7">
                  <c:v>Sewage Handling</c:v>
                </c:pt>
                <c:pt idx="8">
                  <c:v>Vessel Maintenance and Repair</c:v>
                </c:pt>
                <c:pt idx="9">
                  <c:v>Wastewater, powerwashing, NPDES</c:v>
                </c:pt>
                <c:pt idx="10">
                  <c:v>Contractually binding customers and service providers</c:v>
                </c:pt>
                <c:pt idx="11">
                  <c:v>Fish Cleaning</c:v>
                </c:pt>
                <c:pt idx="12">
                  <c:v>Emergency Response Plans</c:v>
                </c:pt>
                <c:pt idx="13">
                  <c:v>Creating, restoring or protecting shoreline habitat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0.6</c:v>
                </c:pt>
                <c:pt idx="1">
                  <c:v>0.45</c:v>
                </c:pt>
                <c:pt idx="2">
                  <c:v>0.66</c:v>
                </c:pt>
                <c:pt idx="3">
                  <c:v>0.68</c:v>
                </c:pt>
                <c:pt idx="4">
                  <c:v>0.74</c:v>
                </c:pt>
                <c:pt idx="5">
                  <c:v>0.32</c:v>
                </c:pt>
                <c:pt idx="6">
                  <c:v>0.55</c:v>
                </c:pt>
                <c:pt idx="7">
                  <c:v>0.68</c:v>
                </c:pt>
                <c:pt idx="8">
                  <c:v>0.57</c:v>
                </c:pt>
                <c:pt idx="9">
                  <c:v>0.43</c:v>
                </c:pt>
                <c:pt idx="10">
                  <c:v>0.38</c:v>
                </c:pt>
                <c:pt idx="11">
                  <c:v>0.34</c:v>
                </c:pt>
                <c:pt idx="12">
                  <c:v>0.53</c:v>
                </c:pt>
                <c:pt idx="13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6304312"/>
        <c:axId val="-2143508584"/>
      </c:barChart>
      <c:catAx>
        <c:axId val="-214630431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43508584"/>
        <c:crosses val="autoZero"/>
        <c:auto val="1"/>
        <c:lblAlgn val="ctr"/>
        <c:lblOffset val="100"/>
        <c:noMultiLvlLbl val="0"/>
      </c:catAx>
      <c:valAx>
        <c:axId val="-21435085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46304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1-</a:t>
                    </a:r>
                    <a:r>
                      <a:rPr lang="en-US"/>
                      <a:t>49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no slips (boatyard only)</c:v>
                </c:pt>
                <c:pt idx="1">
                  <c:v>Jan-49</c:v>
                </c:pt>
                <c:pt idx="2">
                  <c:v>50-99</c:v>
                </c:pt>
                <c:pt idx="3">
                  <c:v>100-149</c:v>
                </c:pt>
                <c:pt idx="4">
                  <c:v>150-200</c:v>
                </c:pt>
                <c:pt idx="5">
                  <c:v>200-249</c:v>
                </c:pt>
                <c:pt idx="6">
                  <c:v>250+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0.1</c:v>
                </c:pt>
                <c:pt idx="3">
                  <c:v>0.01</c:v>
                </c:pt>
                <c:pt idx="4">
                  <c:v>0.17</c:v>
                </c:pt>
                <c:pt idx="5">
                  <c:v>0.08</c:v>
                </c:pt>
                <c:pt idx="6">
                  <c:v>0.37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Don't Know</c:v>
                </c:pt>
                <c:pt idx="1">
                  <c:v>Shoreline habitat</c:v>
                </c:pt>
                <c:pt idx="2">
                  <c:v>Documentation, paperwork</c:v>
                </c:pt>
                <c:pt idx="3">
                  <c:v>Recycling</c:v>
                </c:pt>
                <c:pt idx="4">
                  <c:v>Fishing cleaning</c:v>
                </c:pt>
                <c:pt idx="5">
                  <c:v>Petroleum control</c:v>
                </c:pt>
                <c:pt idx="6">
                  <c:v>Customer/subcontractor contracts</c:v>
                </c:pt>
                <c:pt idx="7">
                  <c:v>Boater education</c:v>
                </c:pt>
                <c:pt idx="8">
                  <c:v>Vessel maintenance/repair</c:v>
                </c:pt>
                <c:pt idx="9">
                  <c:v>Sewage handing</c:v>
                </c:pt>
                <c:pt idx="10">
                  <c:v>Waste containment/disposal</c:v>
                </c:pt>
                <c:pt idx="11">
                  <c:v>Wastewater/NPDES</c:v>
                </c:pt>
                <c:pt idx="12">
                  <c:v>Stormwater,SWPPP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0.04</c:v>
                </c:pt>
                <c:pt idx="1">
                  <c:v>0.02</c:v>
                </c:pt>
                <c:pt idx="2">
                  <c:v>0.14</c:v>
                </c:pt>
                <c:pt idx="3">
                  <c:v>0.04</c:v>
                </c:pt>
                <c:pt idx="4">
                  <c:v>0.06</c:v>
                </c:pt>
                <c:pt idx="5">
                  <c:v>0.02</c:v>
                </c:pt>
                <c:pt idx="6">
                  <c:v>0.1</c:v>
                </c:pt>
                <c:pt idx="7">
                  <c:v>0.07</c:v>
                </c:pt>
                <c:pt idx="8">
                  <c:v>0.05</c:v>
                </c:pt>
                <c:pt idx="9">
                  <c:v>0.01</c:v>
                </c:pt>
                <c:pt idx="10">
                  <c:v>0.09</c:v>
                </c:pt>
                <c:pt idx="11">
                  <c:v>0.14</c:v>
                </c:pt>
                <c:pt idx="12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43494776"/>
        <c:axId val="-2143495848"/>
        <c:axId val="0"/>
      </c:bar3DChart>
      <c:catAx>
        <c:axId val="-2143494776"/>
        <c:scaling>
          <c:orientation val="minMax"/>
        </c:scaling>
        <c:delete val="0"/>
        <c:axPos val="l"/>
        <c:majorTickMark val="out"/>
        <c:minorTickMark val="none"/>
        <c:tickLblPos val="nextTo"/>
        <c:crossAx val="-2143495848"/>
        <c:crosses val="autoZero"/>
        <c:auto val="1"/>
        <c:lblAlgn val="ctr"/>
        <c:lblOffset val="100"/>
        <c:noMultiLvlLbl val="0"/>
      </c:catAx>
      <c:valAx>
        <c:axId val="-21434958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43494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Sheet1!$A$2:$A$15</c:f>
              <c:strCache>
                <c:ptCount val="14"/>
                <c:pt idx="0">
                  <c:v>None</c:v>
                </c:pt>
                <c:pt idx="1">
                  <c:v>Recycling</c:v>
                </c:pt>
                <c:pt idx="2">
                  <c:v>Documentation, paperwork, recordkeeping</c:v>
                </c:pt>
                <c:pt idx="3">
                  <c:v>Emergency Response Plans</c:v>
                </c:pt>
                <c:pt idx="4">
                  <c:v>Waste containment and disposal/hazardous waste management</c:v>
                </c:pt>
                <c:pt idx="5">
                  <c:v>Petroleum control, oil spill response, SPCC</c:v>
                </c:pt>
                <c:pt idx="6">
                  <c:v>Boater Education</c:v>
                </c:pt>
                <c:pt idx="7">
                  <c:v>Stormwater, SWPPP</c:v>
                </c:pt>
                <c:pt idx="8">
                  <c:v>Sewage Handling</c:v>
                </c:pt>
                <c:pt idx="9">
                  <c:v>Vessel Maintenance and Repair</c:v>
                </c:pt>
                <c:pt idx="10">
                  <c:v>Wastewater, powerwashing, NPDES</c:v>
                </c:pt>
                <c:pt idx="11">
                  <c:v>Fish Cleaning</c:v>
                </c:pt>
                <c:pt idx="12">
                  <c:v>Emergency Response Plans</c:v>
                </c:pt>
                <c:pt idx="13">
                  <c:v>Creating, restoring or protecting shoreline habitat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0.14</c:v>
                </c:pt>
                <c:pt idx="1">
                  <c:v>0.06</c:v>
                </c:pt>
                <c:pt idx="2">
                  <c:v>0.14</c:v>
                </c:pt>
                <c:pt idx="3">
                  <c:v>0.08</c:v>
                </c:pt>
                <c:pt idx="6">
                  <c:v>0.03</c:v>
                </c:pt>
                <c:pt idx="7">
                  <c:v>0.11</c:v>
                </c:pt>
                <c:pt idx="8">
                  <c:v>0.03</c:v>
                </c:pt>
                <c:pt idx="9">
                  <c:v>0.08</c:v>
                </c:pt>
                <c:pt idx="10">
                  <c:v>0.28</c:v>
                </c:pt>
                <c:pt idx="12">
                  <c:v>0.08</c:v>
                </c:pt>
                <c:pt idx="13">
                  <c:v>0.06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Office Builidngs</c:v>
                </c:pt>
                <c:pt idx="1">
                  <c:v>Marina Basin, mechanical/structural changes to increase flow</c:v>
                </c:pt>
                <c:pt idx="2">
                  <c:v>Dry Storage Building</c:v>
                </c:pt>
                <c:pt idx="3">
                  <c:v>Landscaping, stormwater retention</c:v>
                </c:pt>
                <c:pt idx="4">
                  <c:v>Washpad, wastewater collection</c:v>
                </c:pt>
                <c:pt idx="5">
                  <c:v>Docks. Pumpout, fuel dock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</c:v>
                </c:pt>
                <c:pt idx="1">
                  <c:v>0.06</c:v>
                </c:pt>
                <c:pt idx="2">
                  <c:v>0.11</c:v>
                </c:pt>
                <c:pt idx="3">
                  <c:v>0.4</c:v>
                </c:pt>
                <c:pt idx="4">
                  <c:v>0.38</c:v>
                </c:pt>
                <c:pt idx="5">
                  <c:v>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7898504"/>
        <c:axId val="2117901480"/>
      </c:barChart>
      <c:catAx>
        <c:axId val="2117898504"/>
        <c:scaling>
          <c:orientation val="minMax"/>
        </c:scaling>
        <c:delete val="0"/>
        <c:axPos val="l"/>
        <c:majorTickMark val="out"/>
        <c:minorTickMark val="none"/>
        <c:tickLblPos val="nextTo"/>
        <c:crossAx val="2117901480"/>
        <c:crosses val="autoZero"/>
        <c:auto val="1"/>
        <c:lblAlgn val="ctr"/>
        <c:lblOffset val="100"/>
        <c:noMultiLvlLbl val="0"/>
      </c:catAx>
      <c:valAx>
        <c:axId val="21179014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7898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8000"/>
              </a:solidFill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Recycling</c:v>
                </c:pt>
                <c:pt idx="1">
                  <c:v>Documentation, paperwork, recordkeeping</c:v>
                </c:pt>
                <c:pt idx="2">
                  <c:v>Emergency Response Plans</c:v>
                </c:pt>
                <c:pt idx="3">
                  <c:v>Waste containment and disposal/hazardous waste management</c:v>
                </c:pt>
                <c:pt idx="4">
                  <c:v>Petroleum control, oil spill response, SPCC</c:v>
                </c:pt>
                <c:pt idx="5">
                  <c:v>Boater Education</c:v>
                </c:pt>
                <c:pt idx="6">
                  <c:v>Stormwater, SWPPP</c:v>
                </c:pt>
                <c:pt idx="7">
                  <c:v>Sewage Handling</c:v>
                </c:pt>
                <c:pt idx="8">
                  <c:v>Vessel Maintenance and Repair</c:v>
                </c:pt>
                <c:pt idx="9">
                  <c:v>Wastewater, powerwashing, NPDES</c:v>
                </c:pt>
                <c:pt idx="10">
                  <c:v>Contractually binding customers and service providers</c:v>
                </c:pt>
                <c:pt idx="11">
                  <c:v>Fish Cleaning</c:v>
                </c:pt>
                <c:pt idx="12">
                  <c:v>Creating, restoring or protecting shoreline habitat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0.69</c:v>
                </c:pt>
                <c:pt idx="1">
                  <c:v>0.68</c:v>
                </c:pt>
                <c:pt idx="2">
                  <c:v>0.66</c:v>
                </c:pt>
                <c:pt idx="3">
                  <c:v>0.65</c:v>
                </c:pt>
                <c:pt idx="4">
                  <c:v>0.64</c:v>
                </c:pt>
                <c:pt idx="5">
                  <c:v>0.59</c:v>
                </c:pt>
                <c:pt idx="6">
                  <c:v>0.58</c:v>
                </c:pt>
                <c:pt idx="7">
                  <c:v>0.57</c:v>
                </c:pt>
                <c:pt idx="8">
                  <c:v>0.49</c:v>
                </c:pt>
                <c:pt idx="9">
                  <c:v>0.43</c:v>
                </c:pt>
                <c:pt idx="10">
                  <c:v>0.38</c:v>
                </c:pt>
                <c:pt idx="11">
                  <c:v>0.33</c:v>
                </c:pt>
                <c:pt idx="12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7554952"/>
        <c:axId val="2120188968"/>
        <c:axId val="0"/>
      </c:bar3DChart>
      <c:catAx>
        <c:axId val="2117554952"/>
        <c:scaling>
          <c:orientation val="minMax"/>
        </c:scaling>
        <c:delete val="0"/>
        <c:axPos val="l"/>
        <c:majorTickMark val="out"/>
        <c:minorTickMark val="none"/>
        <c:tickLblPos val="nextTo"/>
        <c:crossAx val="2120188968"/>
        <c:crosses val="autoZero"/>
        <c:auto val="1"/>
        <c:lblAlgn val="ctr"/>
        <c:lblOffset val="100"/>
        <c:noMultiLvlLbl val="0"/>
      </c:catAx>
      <c:valAx>
        <c:axId val="21201889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7554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'[Chart 3 in Microsoft Office PowerPoint]Sheet1'!$B$1</c:f>
              <c:strCache>
                <c:ptCount val="1"/>
                <c:pt idx="0">
                  <c:v>Marinas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PowerPoint]Sheet1'!$A$2:$A$14</c:f>
              <c:strCache>
                <c:ptCount val="13"/>
                <c:pt idx="0">
                  <c:v>Recycling</c:v>
                </c:pt>
                <c:pt idx="1">
                  <c:v>Documentation, paperwork, recordkeeping</c:v>
                </c:pt>
                <c:pt idx="2">
                  <c:v>Emergency Response Plans</c:v>
                </c:pt>
                <c:pt idx="3">
                  <c:v>Waste containment and disposal/hazardous waste management</c:v>
                </c:pt>
                <c:pt idx="4">
                  <c:v>Petroleum control, oil spill response, SPCC</c:v>
                </c:pt>
                <c:pt idx="5">
                  <c:v>Boater Education</c:v>
                </c:pt>
                <c:pt idx="6">
                  <c:v>Stormwater, SWPPP</c:v>
                </c:pt>
                <c:pt idx="7">
                  <c:v>Sewage Handling</c:v>
                </c:pt>
                <c:pt idx="8">
                  <c:v>Vessel Maintenance and Repair</c:v>
                </c:pt>
                <c:pt idx="9">
                  <c:v>Wastewater, powerwashing, NPDES</c:v>
                </c:pt>
                <c:pt idx="10">
                  <c:v>Contractually binding customers and service providers</c:v>
                </c:pt>
                <c:pt idx="11">
                  <c:v>Fish Cleaning</c:v>
                </c:pt>
                <c:pt idx="12">
                  <c:v>Creating, restoring or protecting shoreline habitat</c:v>
                </c:pt>
              </c:strCache>
            </c:strRef>
          </c:cat>
          <c:val>
            <c:numRef>
              <c:f>'[Chart 3 in Microsoft Office PowerPoint]Sheet1'!$B$2:$B$14</c:f>
              <c:numCache>
                <c:formatCode>0%</c:formatCode>
                <c:ptCount val="13"/>
                <c:pt idx="0">
                  <c:v>0.68</c:v>
                </c:pt>
                <c:pt idx="1">
                  <c:v>0.64</c:v>
                </c:pt>
                <c:pt idx="2">
                  <c:v>0.68</c:v>
                </c:pt>
                <c:pt idx="3">
                  <c:v>0.67</c:v>
                </c:pt>
                <c:pt idx="4">
                  <c:v>0.59</c:v>
                </c:pt>
                <c:pt idx="5">
                  <c:v>0.59</c:v>
                </c:pt>
                <c:pt idx="6">
                  <c:v>0.51</c:v>
                </c:pt>
                <c:pt idx="7">
                  <c:v>0.61</c:v>
                </c:pt>
                <c:pt idx="8">
                  <c:v>0.42</c:v>
                </c:pt>
                <c:pt idx="9">
                  <c:v>0.33</c:v>
                </c:pt>
                <c:pt idx="10">
                  <c:v>0.38</c:v>
                </c:pt>
                <c:pt idx="11">
                  <c:v>0.36</c:v>
                </c:pt>
                <c:pt idx="1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'[Chart 3 in Microsoft Office PowerPoint]Sheet1'!$C$1</c:f>
              <c:strCache>
                <c:ptCount val="1"/>
                <c:pt idx="0">
                  <c:v>Boatyards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3 in Microsoft Office PowerPoint]Sheet1'!$A$2:$A$14</c:f>
              <c:strCache>
                <c:ptCount val="13"/>
                <c:pt idx="0">
                  <c:v>Recycling</c:v>
                </c:pt>
                <c:pt idx="1">
                  <c:v>Documentation, paperwork, recordkeeping</c:v>
                </c:pt>
                <c:pt idx="2">
                  <c:v>Emergency Response Plans</c:v>
                </c:pt>
                <c:pt idx="3">
                  <c:v>Waste containment and disposal/hazardous waste management</c:v>
                </c:pt>
                <c:pt idx="4">
                  <c:v>Petroleum control, oil spill response, SPCC</c:v>
                </c:pt>
                <c:pt idx="5">
                  <c:v>Boater Education</c:v>
                </c:pt>
                <c:pt idx="6">
                  <c:v>Stormwater, SWPPP</c:v>
                </c:pt>
                <c:pt idx="7">
                  <c:v>Sewage Handling</c:v>
                </c:pt>
                <c:pt idx="8">
                  <c:v>Vessel Maintenance and Repair</c:v>
                </c:pt>
                <c:pt idx="9">
                  <c:v>Wastewater, powerwashing, NPDES</c:v>
                </c:pt>
                <c:pt idx="10">
                  <c:v>Contractually binding customers and service providers</c:v>
                </c:pt>
                <c:pt idx="11">
                  <c:v>Fish Cleaning</c:v>
                </c:pt>
                <c:pt idx="12">
                  <c:v>Creating, restoring or protecting shoreline habitat</c:v>
                </c:pt>
              </c:strCache>
            </c:strRef>
          </c:cat>
          <c:val>
            <c:numRef>
              <c:f>'[Chart 3 in Microsoft Office PowerPoint]Sheet1'!$C$2:$C$14</c:f>
              <c:numCache>
                <c:formatCode>0%</c:formatCode>
                <c:ptCount val="13"/>
                <c:pt idx="0">
                  <c:v>0.67</c:v>
                </c:pt>
                <c:pt idx="1">
                  <c:v>0.73</c:v>
                </c:pt>
                <c:pt idx="2">
                  <c:v>0.62</c:v>
                </c:pt>
                <c:pt idx="3">
                  <c:v>0.62</c:v>
                </c:pt>
                <c:pt idx="4">
                  <c:v>0.64</c:v>
                </c:pt>
                <c:pt idx="5">
                  <c:v>0.56</c:v>
                </c:pt>
                <c:pt idx="6">
                  <c:v>0.67</c:v>
                </c:pt>
                <c:pt idx="7">
                  <c:v>0.49</c:v>
                </c:pt>
                <c:pt idx="8">
                  <c:v>0.6</c:v>
                </c:pt>
                <c:pt idx="9">
                  <c:v>0.58</c:v>
                </c:pt>
                <c:pt idx="10">
                  <c:v>0.33</c:v>
                </c:pt>
                <c:pt idx="11">
                  <c:v>0.24</c:v>
                </c:pt>
                <c:pt idx="12">
                  <c:v>0.22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9253752"/>
        <c:axId val="2119250728"/>
        <c:axId val="0"/>
      </c:bar3DChart>
      <c:catAx>
        <c:axId val="2119253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9250728"/>
        <c:crosses val="autoZero"/>
        <c:auto val="1"/>
        <c:lblAlgn val="ctr"/>
        <c:lblOffset val="100"/>
        <c:noMultiLvlLbl val="0"/>
      </c:catAx>
      <c:valAx>
        <c:axId val="21192507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9253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249473239623"/>
          <c:y val="0.0583839493013058"/>
          <c:w val="0.135304806356219"/>
          <c:h val="0.11298404155176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 is the most challenging Clean Marina practice to implement?</a:t>
            </a:r>
          </a:p>
        </c:rich>
      </c:tx>
      <c:layout>
        <c:manualLayout>
          <c:xMode val="edge"/>
          <c:yMode val="edge"/>
          <c:x val="0.127133266355686"/>
          <c:y val="0.026156941649899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Don't Know</c:v>
                </c:pt>
                <c:pt idx="1">
                  <c:v>Shoreline habitat</c:v>
                </c:pt>
                <c:pt idx="2">
                  <c:v>Documentation, paperwork</c:v>
                </c:pt>
                <c:pt idx="3">
                  <c:v>Recycling</c:v>
                </c:pt>
                <c:pt idx="4">
                  <c:v>Fishing cleaning</c:v>
                </c:pt>
                <c:pt idx="5">
                  <c:v>Petroleum control</c:v>
                </c:pt>
                <c:pt idx="6">
                  <c:v>Customer/subcontractor contracts</c:v>
                </c:pt>
                <c:pt idx="7">
                  <c:v>Boater education</c:v>
                </c:pt>
                <c:pt idx="8">
                  <c:v>Vessel maintenance/repair</c:v>
                </c:pt>
                <c:pt idx="9">
                  <c:v>Sewage handing</c:v>
                </c:pt>
                <c:pt idx="10">
                  <c:v>Waste containment/disposal</c:v>
                </c:pt>
                <c:pt idx="11">
                  <c:v>Wastewater/NPDES</c:v>
                </c:pt>
                <c:pt idx="12">
                  <c:v>Stormwater,SWPPP</c:v>
                </c:pt>
                <c:pt idx="13">
                  <c:v>Capturing antifreeze</c:v>
                </c:pt>
                <c:pt idx="14">
                  <c:v>Regulation enforcement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0.04</c:v>
                </c:pt>
                <c:pt idx="1">
                  <c:v>0.02</c:v>
                </c:pt>
                <c:pt idx="2">
                  <c:v>0.14</c:v>
                </c:pt>
                <c:pt idx="3">
                  <c:v>0.04</c:v>
                </c:pt>
                <c:pt idx="4">
                  <c:v>0.06</c:v>
                </c:pt>
                <c:pt idx="5">
                  <c:v>0.02</c:v>
                </c:pt>
                <c:pt idx="6">
                  <c:v>0.1</c:v>
                </c:pt>
                <c:pt idx="7">
                  <c:v>0.07</c:v>
                </c:pt>
                <c:pt idx="8">
                  <c:v>0.05</c:v>
                </c:pt>
                <c:pt idx="9">
                  <c:v>0.01</c:v>
                </c:pt>
                <c:pt idx="10">
                  <c:v>0.09</c:v>
                </c:pt>
                <c:pt idx="11">
                  <c:v>0.14</c:v>
                </c:pt>
                <c:pt idx="12">
                  <c:v>0.19</c:v>
                </c:pt>
                <c:pt idx="13">
                  <c:v>0.02</c:v>
                </c:pt>
                <c:pt idx="14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9246968"/>
        <c:axId val="2119279416"/>
      </c:barChart>
      <c:valAx>
        <c:axId val="2119279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9246968"/>
        <c:crosses val="autoZero"/>
        <c:crossBetween val="between"/>
      </c:valAx>
      <c:catAx>
        <c:axId val="21192469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9279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504991941853"/>
          <c:y val="0.0"/>
          <c:w val="0.726404372177292"/>
          <c:h val="0.5976699629963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Northeast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Stormwater,SWPPP</c:v>
                </c:pt>
                <c:pt idx="1">
                  <c:v>Wastewater/NPDES</c:v>
                </c:pt>
                <c:pt idx="2">
                  <c:v>Waste containment/disposal</c:v>
                </c:pt>
                <c:pt idx="3">
                  <c:v>Sewage handing</c:v>
                </c:pt>
                <c:pt idx="4">
                  <c:v>Vessel maintenance/repair</c:v>
                </c:pt>
                <c:pt idx="5">
                  <c:v>Boater education</c:v>
                </c:pt>
                <c:pt idx="6">
                  <c:v>Customer/subcontractor contracts</c:v>
                </c:pt>
                <c:pt idx="7">
                  <c:v>Petroleum control</c:v>
                </c:pt>
                <c:pt idx="8">
                  <c:v>Fishing cleaning</c:v>
                </c:pt>
                <c:pt idx="9">
                  <c:v>Recycling</c:v>
                </c:pt>
                <c:pt idx="10">
                  <c:v>Documentation, paperwork</c:v>
                </c:pt>
                <c:pt idx="11">
                  <c:v>Shoreline habitat</c:v>
                </c:pt>
                <c:pt idx="12">
                  <c:v>Capturing antifreeze</c:v>
                </c:pt>
                <c:pt idx="13">
                  <c:v>Regulation enforcement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</c:v>
                </c:pt>
                <c:pt idx="1">
                  <c:v>0.1</c:v>
                </c:pt>
                <c:pt idx="5">
                  <c:v>0.1</c:v>
                </c:pt>
                <c:pt idx="6">
                  <c:v>0.3</c:v>
                </c:pt>
                <c:pt idx="8">
                  <c:v>0.1</c:v>
                </c:pt>
                <c:pt idx="1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Midwest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Stormwater,SWPPP</c:v>
                </c:pt>
                <c:pt idx="1">
                  <c:v>Wastewater/NPDES</c:v>
                </c:pt>
                <c:pt idx="2">
                  <c:v>Waste containment/disposal</c:v>
                </c:pt>
                <c:pt idx="3">
                  <c:v>Sewage handing</c:v>
                </c:pt>
                <c:pt idx="4">
                  <c:v>Vessel maintenance/repair</c:v>
                </c:pt>
                <c:pt idx="5">
                  <c:v>Boater education</c:v>
                </c:pt>
                <c:pt idx="6">
                  <c:v>Customer/subcontractor contracts</c:v>
                </c:pt>
                <c:pt idx="7">
                  <c:v>Petroleum control</c:v>
                </c:pt>
                <c:pt idx="8">
                  <c:v>Fishing cleaning</c:v>
                </c:pt>
                <c:pt idx="9">
                  <c:v>Recycling</c:v>
                </c:pt>
                <c:pt idx="10">
                  <c:v>Documentation, paperwork</c:v>
                </c:pt>
                <c:pt idx="11">
                  <c:v>Shoreline habitat</c:v>
                </c:pt>
                <c:pt idx="12">
                  <c:v>Capturing antifreeze</c:v>
                </c:pt>
                <c:pt idx="13">
                  <c:v>Regulation enforcement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0.07</c:v>
                </c:pt>
                <c:pt idx="1">
                  <c:v>0.27</c:v>
                </c:pt>
                <c:pt idx="5">
                  <c:v>0.13</c:v>
                </c:pt>
                <c:pt idx="6">
                  <c:v>0.07</c:v>
                </c:pt>
                <c:pt idx="9">
                  <c:v>0.07</c:v>
                </c:pt>
                <c:pt idx="10">
                  <c:v>0.27</c:v>
                </c:pt>
                <c:pt idx="12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Stormwater,SWPPP</c:v>
                </c:pt>
                <c:pt idx="1">
                  <c:v>Wastewater/NPDES</c:v>
                </c:pt>
                <c:pt idx="2">
                  <c:v>Waste containment/disposal</c:v>
                </c:pt>
                <c:pt idx="3">
                  <c:v>Sewage handing</c:v>
                </c:pt>
                <c:pt idx="4">
                  <c:v>Vessel maintenance/repair</c:v>
                </c:pt>
                <c:pt idx="5">
                  <c:v>Boater education</c:v>
                </c:pt>
                <c:pt idx="6">
                  <c:v>Customer/subcontractor contracts</c:v>
                </c:pt>
                <c:pt idx="7">
                  <c:v>Petroleum control</c:v>
                </c:pt>
                <c:pt idx="8">
                  <c:v>Fishing cleaning</c:v>
                </c:pt>
                <c:pt idx="9">
                  <c:v>Recycling</c:v>
                </c:pt>
                <c:pt idx="10">
                  <c:v>Documentation, paperwork</c:v>
                </c:pt>
                <c:pt idx="11">
                  <c:v>Shoreline habitat</c:v>
                </c:pt>
                <c:pt idx="12">
                  <c:v>Capturing antifreeze</c:v>
                </c:pt>
                <c:pt idx="13">
                  <c:v>Regulation enforcement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0.29</c:v>
                </c:pt>
                <c:pt idx="1">
                  <c:v>0.15</c:v>
                </c:pt>
                <c:pt idx="2">
                  <c:v>0.08</c:v>
                </c:pt>
                <c:pt idx="3">
                  <c:v>0.03</c:v>
                </c:pt>
                <c:pt idx="4">
                  <c:v>0.03</c:v>
                </c:pt>
                <c:pt idx="6">
                  <c:v>0.06</c:v>
                </c:pt>
                <c:pt idx="7">
                  <c:v>0.03</c:v>
                </c:pt>
                <c:pt idx="8">
                  <c:v>0.08</c:v>
                </c:pt>
                <c:pt idx="9">
                  <c:v>0.03</c:v>
                </c:pt>
                <c:pt idx="10">
                  <c:v>0.12</c:v>
                </c:pt>
                <c:pt idx="11">
                  <c:v>0.03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Stormwater,SWPPP</c:v>
                </c:pt>
                <c:pt idx="1">
                  <c:v>Wastewater/NPDES</c:v>
                </c:pt>
                <c:pt idx="2">
                  <c:v>Waste containment/disposal</c:v>
                </c:pt>
                <c:pt idx="3">
                  <c:v>Sewage handing</c:v>
                </c:pt>
                <c:pt idx="4">
                  <c:v>Vessel maintenance/repair</c:v>
                </c:pt>
                <c:pt idx="5">
                  <c:v>Boater education</c:v>
                </c:pt>
                <c:pt idx="6">
                  <c:v>Customer/subcontractor contracts</c:v>
                </c:pt>
                <c:pt idx="7">
                  <c:v>Petroleum control</c:v>
                </c:pt>
                <c:pt idx="8">
                  <c:v>Fishing cleaning</c:v>
                </c:pt>
                <c:pt idx="9">
                  <c:v>Recycling</c:v>
                </c:pt>
                <c:pt idx="10">
                  <c:v>Documentation, paperwork</c:v>
                </c:pt>
                <c:pt idx="11">
                  <c:v>Shoreline habitat</c:v>
                </c:pt>
                <c:pt idx="12">
                  <c:v>Capturing antifreeze</c:v>
                </c:pt>
                <c:pt idx="13">
                  <c:v>Regulation enforcement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0.08</c:v>
                </c:pt>
                <c:pt idx="1">
                  <c:v>0.08</c:v>
                </c:pt>
                <c:pt idx="2">
                  <c:v>0.17</c:v>
                </c:pt>
                <c:pt idx="4">
                  <c:v>0.12</c:v>
                </c:pt>
                <c:pt idx="5">
                  <c:v>0.12</c:v>
                </c:pt>
                <c:pt idx="6">
                  <c:v>0.08</c:v>
                </c:pt>
                <c:pt idx="7">
                  <c:v>0.04</c:v>
                </c:pt>
                <c:pt idx="8">
                  <c:v>0.04</c:v>
                </c:pt>
                <c:pt idx="10">
                  <c:v>0.12</c:v>
                </c:pt>
                <c:pt idx="11">
                  <c:v>0.04</c:v>
                </c:pt>
                <c:pt idx="13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0403640"/>
        <c:axId val="2120406648"/>
        <c:axId val="0"/>
      </c:bar3DChart>
      <c:catAx>
        <c:axId val="2120403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0406648"/>
        <c:crosses val="autoZero"/>
        <c:auto val="1"/>
        <c:lblAlgn val="ctr"/>
        <c:lblOffset val="100"/>
        <c:noMultiLvlLbl val="0"/>
      </c:catAx>
      <c:valAx>
        <c:axId val="2120406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0403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Stormwater, SWPPP (19%)</c:v>
                </c:pt>
                <c:pt idx="1">
                  <c:v>Wastewater/NPDES (14%)</c:v>
                </c:pt>
                <c:pt idx="2">
                  <c:v>Waste containment/disposal (9%)</c:v>
                </c:pt>
                <c:pt idx="3">
                  <c:v>Sewage Handling (1%)</c:v>
                </c:pt>
                <c:pt idx="4">
                  <c:v>Vessel maintenance/repair (5%)</c:v>
                </c:pt>
                <c:pt idx="5">
                  <c:v>Boater education (7%)</c:v>
                </c:pt>
                <c:pt idx="6">
                  <c:v>Customer/subcontractor contracts (10%)</c:v>
                </c:pt>
                <c:pt idx="7">
                  <c:v>Petroleum control (2%)</c:v>
                </c:pt>
                <c:pt idx="8">
                  <c:v>Fish cleaning (6%)</c:v>
                </c:pt>
                <c:pt idx="9">
                  <c:v>Recycling (4%)</c:v>
                </c:pt>
                <c:pt idx="10">
                  <c:v>Documentation, paperwork (14%)</c:v>
                </c:pt>
                <c:pt idx="11">
                  <c:v>Shoreline habitat (2%)</c:v>
                </c:pt>
                <c:pt idx="12">
                  <c:v>Capturing antifreeze (1%)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 formatCode="0%">
                  <c:v>0.44</c:v>
                </c:pt>
                <c:pt idx="6" formatCode="0%">
                  <c:v>0.11</c:v>
                </c:pt>
                <c:pt idx="7" formatCode="0%">
                  <c:v>0.11</c:v>
                </c:pt>
                <c:pt idx="9" formatCode="0%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Stormwater, SWPPP (19%)</c:v>
                </c:pt>
                <c:pt idx="1">
                  <c:v>Wastewater/NPDES (14%)</c:v>
                </c:pt>
                <c:pt idx="2">
                  <c:v>Waste containment/disposal (9%)</c:v>
                </c:pt>
                <c:pt idx="3">
                  <c:v>Sewage Handling (1%)</c:v>
                </c:pt>
                <c:pt idx="4">
                  <c:v>Vessel maintenance/repair (5%)</c:v>
                </c:pt>
                <c:pt idx="5">
                  <c:v>Boater education (7%)</c:v>
                </c:pt>
                <c:pt idx="6">
                  <c:v>Customer/subcontractor contracts (10%)</c:v>
                </c:pt>
                <c:pt idx="7">
                  <c:v>Petroleum control (2%)</c:v>
                </c:pt>
                <c:pt idx="8">
                  <c:v>Fish cleaning (6%)</c:v>
                </c:pt>
                <c:pt idx="9">
                  <c:v>Recycling (4%)</c:v>
                </c:pt>
                <c:pt idx="10">
                  <c:v>Documentation, paperwork (14%)</c:v>
                </c:pt>
                <c:pt idx="11">
                  <c:v>Shoreline habitat (2%)</c:v>
                </c:pt>
                <c:pt idx="12">
                  <c:v>Capturing antifreeze (1%)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0.19</c:v>
                </c:pt>
                <c:pt idx="1">
                  <c:v>0.14</c:v>
                </c:pt>
                <c:pt idx="2">
                  <c:v>0.16</c:v>
                </c:pt>
                <c:pt idx="4">
                  <c:v>0.03</c:v>
                </c:pt>
                <c:pt idx="5">
                  <c:v>0.03</c:v>
                </c:pt>
                <c:pt idx="6">
                  <c:v>0.05</c:v>
                </c:pt>
                <c:pt idx="7">
                  <c:v>0.03</c:v>
                </c:pt>
                <c:pt idx="8">
                  <c:v>0.14</c:v>
                </c:pt>
                <c:pt idx="10">
                  <c:v>0.14</c:v>
                </c:pt>
                <c:pt idx="11">
                  <c:v>0.03</c:v>
                </c:pt>
                <c:pt idx="1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Stormwater, SWPPP (19%)</c:v>
                </c:pt>
                <c:pt idx="1">
                  <c:v>Wastewater/NPDES (14%)</c:v>
                </c:pt>
                <c:pt idx="2">
                  <c:v>Waste containment/disposal (9%)</c:v>
                </c:pt>
                <c:pt idx="3">
                  <c:v>Sewage Handling (1%)</c:v>
                </c:pt>
                <c:pt idx="4">
                  <c:v>Vessel maintenance/repair (5%)</c:v>
                </c:pt>
                <c:pt idx="5">
                  <c:v>Boater education (7%)</c:v>
                </c:pt>
                <c:pt idx="6">
                  <c:v>Customer/subcontractor contracts (10%)</c:v>
                </c:pt>
                <c:pt idx="7">
                  <c:v>Petroleum control (2%)</c:v>
                </c:pt>
                <c:pt idx="8">
                  <c:v>Fish cleaning (6%)</c:v>
                </c:pt>
                <c:pt idx="9">
                  <c:v>Recycling (4%)</c:v>
                </c:pt>
                <c:pt idx="10">
                  <c:v>Documentation, paperwork (14%)</c:v>
                </c:pt>
                <c:pt idx="11">
                  <c:v>Shoreline habitat (2%)</c:v>
                </c:pt>
                <c:pt idx="12">
                  <c:v>Capturing antifreeze (1%)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0.14</c:v>
                </c:pt>
                <c:pt idx="1">
                  <c:v>0.17</c:v>
                </c:pt>
                <c:pt idx="2">
                  <c:v>0.03</c:v>
                </c:pt>
                <c:pt idx="3">
                  <c:v>0.03</c:v>
                </c:pt>
                <c:pt idx="4">
                  <c:v>0.1</c:v>
                </c:pt>
                <c:pt idx="5">
                  <c:v>0.14</c:v>
                </c:pt>
                <c:pt idx="6">
                  <c:v>0.14</c:v>
                </c:pt>
                <c:pt idx="10">
                  <c:v>0.14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7047224"/>
        <c:axId val="2117050456"/>
        <c:axId val="0"/>
      </c:bar3DChart>
      <c:catAx>
        <c:axId val="2117047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7050456"/>
        <c:crosses val="autoZero"/>
        <c:auto val="1"/>
        <c:lblAlgn val="ctr"/>
        <c:lblOffset val="100"/>
        <c:noMultiLvlLbl val="0"/>
      </c:catAx>
      <c:valAx>
        <c:axId val="2117050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7047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2714264332381"/>
          <c:y val="0.389396918490297"/>
          <c:w val="0.116833070104383"/>
          <c:h val="0.178473446968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Marina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Stormwater,SWPPP</c:v>
                </c:pt>
                <c:pt idx="1">
                  <c:v>Wastewater/NPDES</c:v>
                </c:pt>
                <c:pt idx="2">
                  <c:v>Waste containment/disposal</c:v>
                </c:pt>
                <c:pt idx="3">
                  <c:v>Sewage handing</c:v>
                </c:pt>
                <c:pt idx="4">
                  <c:v>Vessel maintenance/repair</c:v>
                </c:pt>
                <c:pt idx="5">
                  <c:v>Boater education</c:v>
                </c:pt>
                <c:pt idx="6">
                  <c:v>Customer/subcontractor contracts</c:v>
                </c:pt>
                <c:pt idx="7">
                  <c:v>Petroleum control</c:v>
                </c:pt>
                <c:pt idx="8">
                  <c:v>Fishing cleaning</c:v>
                </c:pt>
                <c:pt idx="9">
                  <c:v>Recycling</c:v>
                </c:pt>
                <c:pt idx="10">
                  <c:v>Documentation, paperwork</c:v>
                </c:pt>
                <c:pt idx="11">
                  <c:v>Shoreline habitat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0.22</c:v>
                </c:pt>
                <c:pt idx="1">
                  <c:v>0.06</c:v>
                </c:pt>
                <c:pt idx="2">
                  <c:v>0.12</c:v>
                </c:pt>
                <c:pt idx="4">
                  <c:v>0.06</c:v>
                </c:pt>
                <c:pt idx="5">
                  <c:v>0.04</c:v>
                </c:pt>
                <c:pt idx="6">
                  <c:v>0.04</c:v>
                </c:pt>
                <c:pt idx="7">
                  <c:v>0.02</c:v>
                </c:pt>
                <c:pt idx="8">
                  <c:v>0.08</c:v>
                </c:pt>
                <c:pt idx="9">
                  <c:v>0.06</c:v>
                </c:pt>
                <c:pt idx="10">
                  <c:v>0.18</c:v>
                </c:pt>
                <c:pt idx="11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Boatyard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Stormwater,SWPPP</c:v>
                </c:pt>
                <c:pt idx="1">
                  <c:v>Wastewater/NPDES</c:v>
                </c:pt>
                <c:pt idx="2">
                  <c:v>Waste containment/disposal</c:v>
                </c:pt>
                <c:pt idx="3">
                  <c:v>Sewage handing</c:v>
                </c:pt>
                <c:pt idx="4">
                  <c:v>Vessel maintenance/repair</c:v>
                </c:pt>
                <c:pt idx="5">
                  <c:v>Boater education</c:v>
                </c:pt>
                <c:pt idx="6">
                  <c:v>Customer/subcontractor contracts</c:v>
                </c:pt>
                <c:pt idx="7">
                  <c:v>Petroleum control</c:v>
                </c:pt>
                <c:pt idx="8">
                  <c:v>Fishing cleaning</c:v>
                </c:pt>
                <c:pt idx="9">
                  <c:v>Recycling</c:v>
                </c:pt>
                <c:pt idx="10">
                  <c:v>Documentation, paperwork</c:v>
                </c:pt>
                <c:pt idx="11">
                  <c:v>Shoreline habitat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0.15</c:v>
                </c:pt>
                <c:pt idx="1">
                  <c:v>0.26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0.06</c:v>
                </c:pt>
                <c:pt idx="6">
                  <c:v>0.15</c:v>
                </c:pt>
                <c:pt idx="7">
                  <c:v>0.03</c:v>
                </c:pt>
                <c:pt idx="8">
                  <c:v>0.03</c:v>
                </c:pt>
                <c:pt idx="10">
                  <c:v>0.09</c:v>
                </c:pt>
                <c:pt idx="11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6145880"/>
        <c:axId val="2116142888"/>
      </c:barChart>
      <c:catAx>
        <c:axId val="2116145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16142888"/>
        <c:crosses val="autoZero"/>
        <c:auto val="1"/>
        <c:lblAlgn val="ctr"/>
        <c:lblOffset val="100"/>
        <c:noMultiLvlLbl val="0"/>
      </c:catAx>
      <c:valAx>
        <c:axId val="21161428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16145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824788157367"/>
          <c:y val="0.771606196063083"/>
          <c:w val="0.139557646296908"/>
          <c:h val="0.1229217264995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Sheet1!$A$2:$A$14</c:f>
              <c:strCache>
                <c:ptCount val="13"/>
                <c:pt idx="0">
                  <c:v>Stormwater,SWPPP</c:v>
                </c:pt>
                <c:pt idx="1">
                  <c:v>Waste containment/disposal</c:v>
                </c:pt>
                <c:pt idx="2">
                  <c:v>Waste containment/disposal</c:v>
                </c:pt>
                <c:pt idx="3">
                  <c:v>Sewage handing</c:v>
                </c:pt>
                <c:pt idx="4">
                  <c:v>Vessel maintenance/repair</c:v>
                </c:pt>
                <c:pt idx="5">
                  <c:v>Boater education</c:v>
                </c:pt>
                <c:pt idx="6">
                  <c:v>Petroleum control</c:v>
                </c:pt>
                <c:pt idx="7">
                  <c:v>Fish cleaning</c:v>
                </c:pt>
                <c:pt idx="8">
                  <c:v>Recycling</c:v>
                </c:pt>
                <c:pt idx="9">
                  <c:v>Documentation, paperwork</c:v>
                </c:pt>
                <c:pt idx="10">
                  <c:v>Shoreline habitat</c:v>
                </c:pt>
                <c:pt idx="11">
                  <c:v>Emergency Response Plat</c:v>
                </c:pt>
                <c:pt idx="12">
                  <c:v>None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0.06</c:v>
                </c:pt>
                <c:pt idx="1">
                  <c:v>0.09</c:v>
                </c:pt>
                <c:pt idx="2">
                  <c:v>0.09</c:v>
                </c:pt>
                <c:pt idx="3">
                  <c:v>0.13</c:v>
                </c:pt>
                <c:pt idx="4">
                  <c:v>0.02</c:v>
                </c:pt>
                <c:pt idx="5">
                  <c:v>0.21</c:v>
                </c:pt>
                <c:pt idx="6">
                  <c:v>0.03</c:v>
                </c:pt>
                <c:pt idx="7">
                  <c:v>0.01</c:v>
                </c:pt>
                <c:pt idx="8">
                  <c:v>0.26</c:v>
                </c:pt>
                <c:pt idx="9">
                  <c:v>0.09</c:v>
                </c:pt>
                <c:pt idx="10">
                  <c:v>0.01</c:v>
                </c:pt>
                <c:pt idx="11">
                  <c:v>0.06</c:v>
                </c:pt>
                <c:pt idx="12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3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5EB8-0484-5A4D-A5B0-9F5986574835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0173-41EC-0748-A8B2-46C8BBD4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Clean Marina Survey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Anna Townshend,</a:t>
            </a:r>
          </a:p>
          <a:p>
            <a:r>
              <a:rPr lang="en-US" i="1" dirty="0" smtClean="0"/>
              <a:t>Marina Dock Age </a:t>
            </a:r>
            <a:r>
              <a:rPr lang="en-US" dirty="0" smtClean="0"/>
              <a:t>editor</a:t>
            </a:r>
            <a:endParaRPr lang="en-US" dirty="0"/>
          </a:p>
        </p:txBody>
      </p:sp>
      <p:pic>
        <p:nvPicPr>
          <p:cNvPr id="4" name="Picture 3" descr="mda_b&amp;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04" y="5064208"/>
            <a:ext cx="3688696" cy="17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072990"/>
              </p:ext>
            </p:extLst>
          </p:nvPr>
        </p:nvGraphicFramePr>
        <p:xfrm>
          <a:off x="501865" y="218434"/>
          <a:ext cx="7897162" cy="631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5-Point Star 20"/>
          <p:cNvSpPr/>
          <p:nvPr/>
        </p:nvSpPr>
        <p:spPr>
          <a:xfrm>
            <a:off x="1274247" y="1969610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311206" y="2273361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06142" y="2611317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98419" y="5368267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90068" y="4004585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362" y="452694"/>
            <a:ext cx="829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Most Challenging Clean Marina Procedures/Practices -- REGIONAL</a:t>
            </a:r>
            <a:endParaRPr lang="en-US" dirty="0">
              <a:solidFill>
                <a:srgbClr val="008000"/>
              </a:solidFill>
              <a:latin typeface="Copperplate Gothic Bold"/>
              <a:cs typeface="Copperplate Gothic Bold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35051028"/>
              </p:ext>
            </p:extLst>
          </p:nvPr>
        </p:nvGraphicFramePr>
        <p:xfrm>
          <a:off x="-298618" y="716768"/>
          <a:ext cx="9442618" cy="640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-Point Star 4"/>
          <p:cNvSpPr/>
          <p:nvPr/>
        </p:nvSpPr>
        <p:spPr>
          <a:xfrm>
            <a:off x="258265" y="5973620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26311" y="5973620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78768" y="6427148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57160" y="6567613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513928" y="6427148"/>
            <a:ext cx="184554" cy="2182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181970" y="3991051"/>
            <a:ext cx="184554" cy="218213"/>
          </a:xfrm>
          <a:prstGeom prst="star5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V="1">
            <a:off x="1187828" y="2332433"/>
            <a:ext cx="184554" cy="144610"/>
          </a:xfrm>
          <a:prstGeom prst="star5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136947" y="2974887"/>
            <a:ext cx="184554" cy="218213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379984" y="3524565"/>
            <a:ext cx="184554" cy="218213"/>
          </a:xfrm>
          <a:prstGeom prst="star5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513928" y="3524565"/>
            <a:ext cx="184554" cy="218213"/>
          </a:xfrm>
          <a:prstGeom prst="star5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557160" y="3470660"/>
            <a:ext cx="184554" cy="2182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2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55" y="65010"/>
            <a:ext cx="819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Most Challenging Clean Marina Procedures/Practices – By Facility Size</a:t>
            </a:r>
            <a:endParaRPr lang="en-US" dirty="0">
              <a:solidFill>
                <a:srgbClr val="008000"/>
              </a:solidFill>
              <a:latin typeface="Copperplate Gothic Bold"/>
              <a:cs typeface="Copperplate Gothic Bol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40083934"/>
              </p:ext>
            </p:extLst>
          </p:nvPr>
        </p:nvGraphicFramePr>
        <p:xfrm>
          <a:off x="352055" y="401053"/>
          <a:ext cx="9732972" cy="634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-Point Star 5"/>
          <p:cNvSpPr/>
          <p:nvPr/>
        </p:nvSpPr>
        <p:spPr>
          <a:xfrm>
            <a:off x="1981195" y="6392368"/>
            <a:ext cx="217653" cy="273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434134" y="2308830"/>
            <a:ext cx="217653" cy="2735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46482" y="5488662"/>
            <a:ext cx="217653" cy="27353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936036" y="4151820"/>
            <a:ext cx="217653" cy="273538"/>
          </a:xfrm>
          <a:prstGeom prst="star5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474921" y="5762200"/>
            <a:ext cx="217653" cy="273538"/>
          </a:xfrm>
          <a:prstGeom prst="star5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56" y="452694"/>
            <a:ext cx="779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Most Challenging Clean Marina Procedures/Practices – By Facility Type</a:t>
            </a:r>
            <a:endParaRPr lang="en-US" dirty="0">
              <a:solidFill>
                <a:srgbClr val="008000"/>
              </a:solidFill>
              <a:latin typeface="Copperplate Gothic Bold"/>
              <a:cs typeface="Copperplate Gothic Bol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27034363"/>
              </p:ext>
            </p:extLst>
          </p:nvPr>
        </p:nvGraphicFramePr>
        <p:xfrm>
          <a:off x="234683" y="791491"/>
          <a:ext cx="8572823" cy="614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-Point Star 3"/>
          <p:cNvSpPr/>
          <p:nvPr/>
        </p:nvSpPr>
        <p:spPr>
          <a:xfrm>
            <a:off x="611122" y="5811356"/>
            <a:ext cx="217653" cy="27353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059394" y="6543902"/>
            <a:ext cx="217653" cy="27353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7989" y="5811356"/>
            <a:ext cx="217653" cy="273538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21538" y="6279661"/>
            <a:ext cx="217653" cy="273538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49640" y="6270364"/>
            <a:ext cx="217653" cy="273538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55" y="452694"/>
            <a:ext cx="819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Easiest Clean Marina Procedures/Practices</a:t>
            </a:r>
            <a:endParaRPr lang="en-US" dirty="0">
              <a:solidFill>
                <a:srgbClr val="008000"/>
              </a:solidFill>
              <a:latin typeface="Copperplate Gothic Bold"/>
              <a:cs typeface="Copperplate Gothic Bol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79366918"/>
              </p:ext>
            </p:extLst>
          </p:nvPr>
        </p:nvGraphicFramePr>
        <p:xfrm>
          <a:off x="226321" y="986963"/>
          <a:ext cx="8549908" cy="6056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5-Point Star 7"/>
          <p:cNvSpPr/>
          <p:nvPr/>
        </p:nvSpPr>
        <p:spPr>
          <a:xfrm>
            <a:off x="2047478" y="3913304"/>
            <a:ext cx="259175" cy="29803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597242" y="4648812"/>
            <a:ext cx="259175" cy="29803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22" y="414970"/>
            <a:ext cx="646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utura"/>
                <a:cs typeface="Futura"/>
              </a:rPr>
              <a:t>Pollution Prevention Equipment</a:t>
            </a:r>
            <a:endParaRPr lang="en-US" b="1" dirty="0">
              <a:latin typeface="Futura"/>
              <a:cs typeface="Futu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97" y="1041624"/>
            <a:ext cx="59495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What </a:t>
            </a:r>
            <a:r>
              <a:rPr lang="en-US" i="1" dirty="0" smtClean="0"/>
              <a:t>equipment did you purchase for CM certification?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Vacuum sanders</a:t>
            </a:r>
          </a:p>
          <a:p>
            <a:r>
              <a:rPr lang="en-US" dirty="0" smtClean="0"/>
              <a:t>Recycling </a:t>
            </a:r>
            <a:r>
              <a:rPr lang="en-US" dirty="0"/>
              <a:t>tanks or bins</a:t>
            </a:r>
          </a:p>
          <a:p>
            <a:r>
              <a:rPr lang="en-US" dirty="0" err="1"/>
              <a:t>Washwater</a:t>
            </a:r>
            <a:r>
              <a:rPr lang="en-US" dirty="0"/>
              <a:t> recycling system</a:t>
            </a:r>
          </a:p>
          <a:p>
            <a:r>
              <a:rPr lang="en-US" dirty="0"/>
              <a:t>Low flow toilets</a:t>
            </a:r>
          </a:p>
          <a:p>
            <a:r>
              <a:rPr lang="en-US" dirty="0"/>
              <a:t>Automatic light fixtures</a:t>
            </a:r>
          </a:p>
          <a:p>
            <a:r>
              <a:rPr lang="en-US" dirty="0"/>
              <a:t>Electric hand dryers</a:t>
            </a:r>
          </a:p>
          <a:p>
            <a:r>
              <a:rPr lang="en-US" dirty="0"/>
              <a:t>Fueling equipment</a:t>
            </a:r>
          </a:p>
          <a:p>
            <a:r>
              <a:rPr lang="en-US" dirty="0"/>
              <a:t>Storm drain filters</a:t>
            </a:r>
          </a:p>
          <a:p>
            <a:r>
              <a:rPr lang="en-US" dirty="0"/>
              <a:t>Oil booms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107440"/>
              </p:ext>
            </p:extLst>
          </p:nvPr>
        </p:nvGraphicFramePr>
        <p:xfrm>
          <a:off x="2640453" y="1599410"/>
          <a:ext cx="6503547" cy="572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5061" y="1599410"/>
            <a:ext cx="51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awood Black"/>
                <a:cs typeface="Leawood Black"/>
              </a:rPr>
              <a:t>Infrastructure Changes</a:t>
            </a:r>
            <a:endParaRPr lang="en-US" dirty="0">
              <a:latin typeface="Leawood Black"/>
              <a:cs typeface="Leawood Black"/>
            </a:endParaRPr>
          </a:p>
        </p:txBody>
      </p:sp>
    </p:spTree>
    <p:extLst>
      <p:ext uri="{BB962C8B-B14F-4D97-AF65-F5344CB8AC3E}">
        <p14:creationId xmlns:p14="http://schemas.microsoft.com/office/powerpoint/2010/main" val="218589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44" y="216837"/>
            <a:ext cx="514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awood Black"/>
                <a:cs typeface="Leawood Black"/>
              </a:rPr>
              <a:t>Infrastructure Changes – by </a:t>
            </a:r>
            <a:r>
              <a:rPr lang="en-US" dirty="0" smtClean="0">
                <a:latin typeface="Leawood Black"/>
                <a:cs typeface="Leawood Black"/>
              </a:rPr>
              <a:t>size</a:t>
            </a:r>
          </a:p>
          <a:p>
            <a:r>
              <a:rPr lang="en-US" sz="1600" i="1" dirty="0" smtClean="0">
                <a:latin typeface="Leawood Black"/>
                <a:cs typeface="Leawood Black"/>
              </a:rPr>
              <a:t>Percentage of facilities (small, medium and large) that made infrastructure changes in each category</a:t>
            </a:r>
            <a:endParaRPr lang="en-US" sz="1600" i="1" dirty="0">
              <a:latin typeface="Leawood Black"/>
              <a:cs typeface="Leawood Black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20980756"/>
              </p:ext>
            </p:extLst>
          </p:nvPr>
        </p:nvGraphicFramePr>
        <p:xfrm>
          <a:off x="0" y="801395"/>
          <a:ext cx="9325423" cy="605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-Point Star 4"/>
          <p:cNvSpPr/>
          <p:nvPr/>
        </p:nvSpPr>
        <p:spPr>
          <a:xfrm>
            <a:off x="5228845" y="6530812"/>
            <a:ext cx="246216" cy="2721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658605" y="6530812"/>
            <a:ext cx="246216" cy="27211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982628" y="6543770"/>
            <a:ext cx="246216" cy="27211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463297" y="6530812"/>
            <a:ext cx="246216" cy="27211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42877" y="6517854"/>
            <a:ext cx="246216" cy="272117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570397" y="6048272"/>
            <a:ext cx="246216" cy="272117"/>
          </a:xfrm>
          <a:prstGeom prst="star5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306" y="856965"/>
            <a:ext cx="588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Total initial certification cost: $31,765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901" y="3154021"/>
            <a:ext cx="43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Annual Environmental Costs: $7,286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5" y="10834"/>
            <a:ext cx="2670034" cy="1935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5528" y="193280"/>
            <a:ext cx="608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Clean Marina Costs/Time Investment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266" y="1344990"/>
            <a:ext cx="414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Northeast $71,438</a:t>
            </a:r>
            <a:r>
              <a:rPr lang="en-US" dirty="0" smtClean="0"/>
              <a:t>	     </a:t>
            </a:r>
            <a:r>
              <a:rPr lang="en-US" dirty="0" smtClean="0">
                <a:solidFill>
                  <a:srgbClr val="660066"/>
                </a:solidFill>
              </a:rPr>
              <a:t>Midwest $30,038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South $42,468</a:t>
            </a:r>
            <a:r>
              <a:rPr lang="en-US" dirty="0" smtClean="0"/>
              <a:t>		     </a:t>
            </a:r>
            <a:r>
              <a:rPr lang="en-US" dirty="0" smtClean="0">
                <a:solidFill>
                  <a:srgbClr val="0000FF"/>
                </a:solidFill>
              </a:rPr>
              <a:t>West $1,925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666" y="3644144"/>
            <a:ext cx="414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Northeast $1,816</a:t>
            </a:r>
            <a:r>
              <a:rPr lang="en-US" dirty="0" smtClean="0"/>
              <a:t>	     </a:t>
            </a:r>
            <a:r>
              <a:rPr lang="en-US" dirty="0" smtClean="0">
                <a:solidFill>
                  <a:srgbClr val="660066"/>
                </a:solidFill>
              </a:rPr>
              <a:t>Midwest $30,038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South $42,468</a:t>
            </a:r>
            <a:r>
              <a:rPr lang="en-US" dirty="0" smtClean="0"/>
              <a:t>		     </a:t>
            </a:r>
            <a:r>
              <a:rPr lang="en-US" dirty="0" smtClean="0">
                <a:solidFill>
                  <a:srgbClr val="0000FF"/>
                </a:solidFill>
              </a:rPr>
              <a:t>West $3,368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494" y="5469102"/>
            <a:ext cx="9328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Estimate the total time investment from initial interest until final certification:  </a:t>
            </a:r>
            <a:r>
              <a:rPr lang="en-US" sz="2000" i="1" dirty="0" smtClean="0"/>
              <a:t>11 months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5495" y="3182479"/>
            <a:ext cx="261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Annual Environmental Costs for non-CMs – $30,482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476" y="5983159"/>
            <a:ext cx="435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Northeast: 12</a:t>
            </a:r>
            <a:r>
              <a:rPr lang="en-US" dirty="0" smtClean="0"/>
              <a:t>	     </a:t>
            </a:r>
            <a:r>
              <a:rPr lang="en-US" dirty="0" smtClean="0">
                <a:solidFill>
                  <a:srgbClr val="660066"/>
                </a:solidFill>
              </a:rPr>
              <a:t>Midwest: 13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South: 12</a:t>
            </a:r>
            <a:r>
              <a:rPr lang="en-US" dirty="0" smtClean="0"/>
              <a:t>		     </a:t>
            </a:r>
            <a:r>
              <a:rPr lang="en-US" dirty="0" smtClean="0">
                <a:solidFill>
                  <a:srgbClr val="0000FF"/>
                </a:solidFill>
              </a:rPr>
              <a:t>West: 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5666" y="2230691"/>
            <a:ext cx="47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		Medium		Large</a:t>
            </a:r>
          </a:p>
          <a:p>
            <a:r>
              <a:rPr lang="en-US" dirty="0" smtClean="0"/>
              <a:t>$201,000		$16,158		$26,629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75666" y="4521154"/>
            <a:ext cx="47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		Medium		Large</a:t>
            </a:r>
          </a:p>
          <a:p>
            <a:r>
              <a:rPr lang="en-US" dirty="0" smtClean="0"/>
              <a:t>$51,375		$3,223		$6,521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77851" y="1252213"/>
            <a:ext cx="176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Marinas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$14,493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Boatyards$52,553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8446" y="3690310"/>
            <a:ext cx="176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Marinas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$4,129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Boatyards$11,406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3864" y="5966783"/>
            <a:ext cx="47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		Medium		Large</a:t>
            </a:r>
          </a:p>
          <a:p>
            <a:r>
              <a:rPr lang="en-US" dirty="0" smtClean="0"/>
              <a:t>22			10			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5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777" y="193280"/>
            <a:ext cx="480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Clean Marina Cost </a:t>
            </a:r>
            <a:r>
              <a:rPr lang="en-US" sz="2400" dirty="0" smtClean="0">
                <a:latin typeface="Arial Rounded MT Bold"/>
                <a:cs typeface="Arial Rounded MT Bold"/>
              </a:rPr>
              <a:t>Savings</a:t>
            </a:r>
          </a:p>
          <a:p>
            <a:r>
              <a:rPr lang="en-US" sz="2000" i="1" dirty="0" smtClean="0">
                <a:latin typeface="Arial Rounded MT Bold"/>
                <a:cs typeface="Arial Rounded MT Bold"/>
              </a:rPr>
              <a:t>Did you experience cost savings after being certified a Clean Marina?</a:t>
            </a:r>
            <a:endParaRPr lang="en-US" sz="2000" i="1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30676768"/>
              </p:ext>
            </p:extLst>
          </p:nvPr>
        </p:nvGraphicFramePr>
        <p:xfrm>
          <a:off x="3623052" y="193280"/>
          <a:ext cx="5720187" cy="397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0624" y="2531095"/>
            <a:ext cx="216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REGIONAL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41184666"/>
              </p:ext>
            </p:extLst>
          </p:nvPr>
        </p:nvGraphicFramePr>
        <p:xfrm>
          <a:off x="107366" y="2843372"/>
          <a:ext cx="7940001" cy="401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5-Point Star 8"/>
          <p:cNvSpPr/>
          <p:nvPr/>
        </p:nvSpPr>
        <p:spPr>
          <a:xfrm>
            <a:off x="1645758" y="5390511"/>
            <a:ext cx="194381" cy="22028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943696" y="3982869"/>
            <a:ext cx="388762" cy="318038"/>
          </a:xfrm>
          <a:prstGeom prst="star5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23052" y="5001772"/>
            <a:ext cx="277524" cy="298033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851026" y="5001772"/>
            <a:ext cx="277524" cy="298033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905" y="193280"/>
            <a:ext cx="807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Clean Marina Cost Savings – by Facility Size/Size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77592744"/>
              </p:ext>
            </p:extLst>
          </p:nvPr>
        </p:nvGraphicFramePr>
        <p:xfrm>
          <a:off x="0" y="1176713"/>
          <a:ext cx="5455623" cy="541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76632525"/>
              </p:ext>
            </p:extLst>
          </p:nvPr>
        </p:nvGraphicFramePr>
        <p:xfrm>
          <a:off x="5321176" y="1176713"/>
          <a:ext cx="3153830" cy="565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269955" y="4587118"/>
            <a:ext cx="233257" cy="24620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938525" y="4493317"/>
            <a:ext cx="233257" cy="246201"/>
          </a:xfrm>
          <a:prstGeom prst="star5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91840" y="2857519"/>
            <a:ext cx="233257" cy="246201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830" y="402395"/>
            <a:ext cx="382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Surveys?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1079" y="1114385"/>
            <a:ext cx="45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Not a lot of marina data out there!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1078" y="2264547"/>
            <a:ext cx="756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Overall, those outside the industry, especially investors, need benchmarks and numbers for comparison.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479" y="3427668"/>
            <a:ext cx="697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those inside the industry, you can gauge the overall health of the industry/program.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Gauge your own health, in comparison to others.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1719" y="4768529"/>
            <a:ext cx="8487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an advocate for the marina industry data! </a:t>
            </a:r>
          </a:p>
          <a:p>
            <a:r>
              <a:rPr lang="en-US" i="1" dirty="0" smtClean="0"/>
              <a:t>MDA</a:t>
            </a:r>
            <a:r>
              <a:rPr lang="en-US" dirty="0" smtClean="0"/>
              <a:t> surveys are conducted online, and can be found in e-newsletters and our website.</a:t>
            </a:r>
          </a:p>
          <a:p>
            <a:endParaRPr lang="en-US" dirty="0"/>
          </a:p>
          <a:p>
            <a:r>
              <a:rPr lang="en-US" dirty="0" smtClean="0"/>
              <a:t>If you do not receive our surveys by email, please see me, or email me at </a:t>
            </a:r>
            <a:r>
              <a:rPr lang="en-US" i="1" dirty="0" err="1" smtClean="0"/>
              <a:t>atownshend@marinadockage.com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5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57185820"/>
              </p:ext>
            </p:extLst>
          </p:nvPr>
        </p:nvGraphicFramePr>
        <p:xfrm>
          <a:off x="262293" y="1035430"/>
          <a:ext cx="8133657" cy="553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293" y="189269"/>
            <a:ext cx="673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 Rounded MT Bold"/>
                <a:cs typeface="Arial Rounded MT Bold"/>
              </a:rPr>
              <a:t>Grant Funding for Certification or Compliance</a:t>
            </a:r>
            <a:endParaRPr lang="en-US" sz="1800" dirty="0">
              <a:latin typeface="Arial Rounded MT Bold"/>
              <a:cs typeface="Arial Rounded MT Bold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650001" y="244994"/>
            <a:ext cx="1334749" cy="1412418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About 1//3 used funding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293" y="5299806"/>
            <a:ext cx="304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CVA Funds (</a:t>
            </a:r>
            <a:r>
              <a:rPr lang="en-US" dirty="0" err="1" smtClean="0"/>
              <a:t>pumpout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BIG Funds (transient vessels)</a:t>
            </a:r>
          </a:p>
          <a:p>
            <a:r>
              <a:rPr lang="en-US" dirty="0" smtClean="0"/>
              <a:t>State/municipal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3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35139372"/>
              </p:ext>
            </p:extLst>
          </p:nvPr>
        </p:nvGraphicFramePr>
        <p:xfrm>
          <a:off x="-525598" y="558600"/>
          <a:ext cx="9552969" cy="61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927" y="189268"/>
            <a:ext cx="449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 Rounded MT Bold"/>
                <a:cs typeface="Arial Rounded MT Bold"/>
              </a:rPr>
              <a:t>Funded Facilities (1/3) –  REGIONAL</a:t>
            </a:r>
            <a:endParaRPr lang="en-US" sz="1800" dirty="0">
              <a:latin typeface="Arial Rounded MT Bold"/>
              <a:cs typeface="Arial Rounded MT Bold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081998" y="4561202"/>
            <a:ext cx="259175" cy="298033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590768" y="1746229"/>
            <a:ext cx="259175" cy="298033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417999" y="2624276"/>
            <a:ext cx="259175" cy="29803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456" y="2449055"/>
            <a:ext cx="377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Clean Marina 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658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422"/>
            <a:ext cx="702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Non-Clean Marinas – Respondent Profile, regional/states</a:t>
            </a:r>
            <a:endParaRPr lang="en-US" b="1" dirty="0">
              <a:latin typeface="Chalkboard"/>
              <a:cs typeface="Chalkboard"/>
            </a:endParaRPr>
          </a:p>
        </p:txBody>
      </p:sp>
      <p:pic>
        <p:nvPicPr>
          <p:cNvPr id="3" name="Picture 2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71"/>
            <a:ext cx="7413357" cy="564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4668" y="1760078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%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1650" y="2027216"/>
            <a:ext cx="78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3CBA3"/>
                </a:solidFill>
              </a:rPr>
              <a:t>13%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4183" y="3179955"/>
            <a:ext cx="66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17%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3047" y="1534018"/>
            <a:ext cx="90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19%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5674" y="4478234"/>
            <a:ext cx="98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D7D00"/>
                </a:solidFill>
              </a:rPr>
              <a:t>34%</a:t>
            </a:r>
            <a:endParaRPr lang="en-US" dirty="0">
              <a:solidFill>
                <a:srgbClr val="7D7D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1650" y="5135644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6186" y="4662900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%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1944744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9</a:t>
            </a:r>
            <a:r>
              <a:rPr lang="en-US" dirty="0" smtClean="0">
                <a:solidFill>
                  <a:srgbClr val="3366FF"/>
                </a:solidFill>
              </a:rPr>
              <a:t>%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4064" y="5340815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4%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5392" y="1266724"/>
            <a:ext cx="211227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Top States</a:t>
            </a:r>
          </a:p>
          <a:p>
            <a:endParaRPr lang="en-US" dirty="0"/>
          </a:p>
          <a:p>
            <a:r>
              <a:rPr lang="en-US" dirty="0" smtClean="0"/>
              <a:t>North Carolina 13%</a:t>
            </a:r>
          </a:p>
          <a:p>
            <a:r>
              <a:rPr lang="en-US" dirty="0" smtClean="0"/>
              <a:t>Florida 9%</a:t>
            </a:r>
          </a:p>
          <a:p>
            <a:r>
              <a:rPr lang="en-US" dirty="0" smtClean="0"/>
              <a:t>New York 9%</a:t>
            </a:r>
          </a:p>
          <a:p>
            <a:r>
              <a:rPr lang="en-US" dirty="0" smtClean="0"/>
              <a:t>Maryland 9%</a:t>
            </a:r>
          </a:p>
          <a:p>
            <a:r>
              <a:rPr lang="en-US" dirty="0" smtClean="0"/>
              <a:t>Massachusetts 6%</a:t>
            </a:r>
          </a:p>
          <a:p>
            <a:r>
              <a:rPr lang="en-US" dirty="0" smtClean="0"/>
              <a:t>Ohio 6%</a:t>
            </a:r>
          </a:p>
          <a:p>
            <a:r>
              <a:rPr lang="en-US" dirty="0" smtClean="0"/>
              <a:t>California 4%</a:t>
            </a:r>
          </a:p>
          <a:p>
            <a:r>
              <a:rPr lang="en-US" dirty="0" smtClean="0"/>
              <a:t>Connecticut 4%</a:t>
            </a:r>
          </a:p>
          <a:p>
            <a:r>
              <a:rPr lang="en-US" dirty="0" smtClean="0"/>
              <a:t>Indiana 4%</a:t>
            </a:r>
          </a:p>
          <a:p>
            <a:r>
              <a:rPr lang="en-US" dirty="0" smtClean="0"/>
              <a:t>New Hampshire 4%</a:t>
            </a:r>
          </a:p>
          <a:p>
            <a:r>
              <a:rPr lang="en-US" dirty="0" smtClean="0"/>
              <a:t>New Jersey 4%</a:t>
            </a:r>
          </a:p>
          <a:p>
            <a:r>
              <a:rPr lang="en-US" dirty="0" smtClean="0"/>
              <a:t>Rhode Island 4%</a:t>
            </a:r>
          </a:p>
          <a:p>
            <a:r>
              <a:rPr lang="en-US" dirty="0" smtClean="0"/>
              <a:t>Texas 4%</a:t>
            </a:r>
          </a:p>
          <a:p>
            <a:r>
              <a:rPr lang="en-US" dirty="0" smtClean="0"/>
              <a:t>Virginia 4%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1501" y="5926004"/>
            <a:ext cx="880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Regional –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Northeast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36%</a:t>
            </a:r>
            <a:r>
              <a:rPr lang="en-US" b="1" dirty="0" smtClean="0">
                <a:latin typeface="Chalkboard"/>
                <a:cs typeface="Chalkboard"/>
              </a:rPr>
              <a:t>		</a:t>
            </a:r>
            <a:r>
              <a:rPr lang="en-US" b="1" dirty="0" smtClean="0">
                <a:solidFill>
                  <a:srgbClr val="660066"/>
                </a:solidFill>
                <a:latin typeface="Chalkboard"/>
                <a:cs typeface="Chalkboard"/>
              </a:rPr>
              <a:t>Midwest  15%</a:t>
            </a:r>
            <a:r>
              <a:rPr lang="en-US" b="1" dirty="0" smtClean="0">
                <a:latin typeface="Chalkboard"/>
                <a:cs typeface="Chalkboard"/>
              </a:rPr>
              <a:t>		  </a:t>
            </a:r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South</a:t>
            </a:r>
            <a:r>
              <a:rPr lang="en-US" b="1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 40%</a:t>
            </a:r>
            <a:r>
              <a:rPr lang="en-US" b="1" dirty="0" smtClean="0">
                <a:latin typeface="Chalkboard"/>
                <a:cs typeface="Chalkboard"/>
              </a:rPr>
              <a:t>		</a:t>
            </a:r>
            <a:r>
              <a:rPr lang="en-US" b="1" dirty="0" smtClean="0">
                <a:solidFill>
                  <a:srgbClr val="3366FF"/>
                </a:solidFill>
                <a:latin typeface="Chalkboard"/>
                <a:cs typeface="Chalkboard"/>
              </a:rPr>
              <a:t>West  9%</a:t>
            </a:r>
            <a:endParaRPr lang="en-US" b="1" dirty="0">
              <a:solidFill>
                <a:srgbClr val="3366FF"/>
              </a:solidFill>
              <a:latin typeface="Chalkboard"/>
              <a:cs typeface="Chalkboar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174" y="6531353"/>
            <a:ext cx="888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CMs –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Northeast 9%</a:t>
            </a:r>
            <a:r>
              <a:rPr lang="en-US" b="1" dirty="0" smtClean="0">
                <a:latin typeface="Chalkboard"/>
                <a:cs typeface="Chalkboard"/>
              </a:rPr>
              <a:t>			</a:t>
            </a:r>
            <a:r>
              <a:rPr lang="en-US" b="1" dirty="0" smtClean="0">
                <a:solidFill>
                  <a:srgbClr val="660066"/>
                </a:solidFill>
                <a:latin typeface="Chalkboard"/>
                <a:cs typeface="Chalkboard"/>
              </a:rPr>
              <a:t>   Midwest  18%</a:t>
            </a:r>
            <a:r>
              <a:rPr lang="en-US" b="1" dirty="0" smtClean="0">
                <a:latin typeface="Chalkboard"/>
                <a:cs typeface="Chalkboard"/>
              </a:rPr>
              <a:t>	</a:t>
            </a:r>
            <a:r>
              <a:rPr lang="en-US" b="1" dirty="0">
                <a:latin typeface="Chalkboard"/>
                <a:cs typeface="Chalkboard"/>
              </a:rPr>
              <a:t> </a:t>
            </a:r>
            <a:r>
              <a:rPr lang="en-US" b="1" dirty="0" smtClean="0">
                <a:latin typeface="Chalkboard"/>
                <a:cs typeface="Chalkboard"/>
              </a:rPr>
              <a:t>         </a:t>
            </a:r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South  42%</a:t>
            </a:r>
            <a:r>
              <a:rPr lang="en-US" b="1" dirty="0" smtClean="0">
                <a:latin typeface="Chalkboard"/>
                <a:cs typeface="Chalkboard"/>
              </a:rPr>
              <a:t>		   </a:t>
            </a:r>
            <a:r>
              <a:rPr lang="en-US" b="1" dirty="0" smtClean="0">
                <a:solidFill>
                  <a:srgbClr val="3366FF"/>
                </a:solidFill>
                <a:latin typeface="Chalkboard"/>
                <a:cs typeface="Chalkboard"/>
              </a:rPr>
              <a:t>West 31%</a:t>
            </a:r>
            <a:endParaRPr lang="en-US" b="1" dirty="0">
              <a:solidFill>
                <a:srgbClr val="3366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8185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63" y="133661"/>
            <a:ext cx="775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halkboard"/>
                <a:cs typeface="Chalkboard"/>
              </a:rPr>
              <a:t>What’s the number one reason why are you NOT a Clean Marina?</a:t>
            </a:r>
            <a:endParaRPr lang="en-US" i="1" dirty="0">
              <a:latin typeface="Chalkboard"/>
              <a:cs typeface="Chalkboar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24828460"/>
              </p:ext>
            </p:extLst>
          </p:nvPr>
        </p:nvGraphicFramePr>
        <p:xfrm>
          <a:off x="370944" y="686772"/>
          <a:ext cx="8773056" cy="594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0944" y="5613391"/>
            <a:ext cx="343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Marina Costs vs. the Cost of Not Being a Clean Marina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2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70" y="129528"/>
            <a:ext cx="589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Procedures/Practices for Pollution Control and/or Environmental Regulations for non-CMs</a:t>
            </a:r>
            <a:endParaRPr lang="en-US" dirty="0">
              <a:latin typeface="Chalkboard"/>
              <a:cs typeface="Chalkboar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87568928"/>
              </p:ext>
            </p:extLst>
          </p:nvPr>
        </p:nvGraphicFramePr>
        <p:xfrm>
          <a:off x="311009" y="1282838"/>
          <a:ext cx="8138079" cy="548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73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95" y="142103"/>
            <a:ext cx="795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/>
                <a:cs typeface="Chalkboard"/>
              </a:rPr>
              <a:t>M</a:t>
            </a:r>
            <a:r>
              <a:rPr lang="en-US" dirty="0" smtClean="0">
                <a:latin typeface="Chalkboard"/>
                <a:cs typeface="Chalkboard"/>
              </a:rPr>
              <a:t>ost </a:t>
            </a:r>
            <a:r>
              <a:rPr lang="en-US" dirty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hallenging/Difficult </a:t>
            </a:r>
            <a:r>
              <a:rPr lang="en-US" dirty="0">
                <a:latin typeface="Chalkboard"/>
                <a:cs typeface="Chalkboard"/>
              </a:rPr>
              <a:t>P</a:t>
            </a:r>
            <a:r>
              <a:rPr lang="en-US" dirty="0" smtClean="0">
                <a:latin typeface="Chalkboard"/>
                <a:cs typeface="Chalkboard"/>
              </a:rPr>
              <a:t>ractices or Procedures for Non-CMs</a:t>
            </a:r>
            <a:endParaRPr lang="en-US" dirty="0">
              <a:latin typeface="Chalkboard"/>
              <a:cs typeface="Chalkboar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73042774"/>
              </p:ext>
            </p:extLst>
          </p:nvPr>
        </p:nvGraphicFramePr>
        <p:xfrm>
          <a:off x="246216" y="834601"/>
          <a:ext cx="8897784" cy="591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-Point Star 3"/>
          <p:cNvSpPr/>
          <p:nvPr/>
        </p:nvSpPr>
        <p:spPr>
          <a:xfrm>
            <a:off x="764565" y="5377553"/>
            <a:ext cx="181422" cy="1814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513066" y="1331574"/>
            <a:ext cx="181422" cy="1814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61231" y="1746229"/>
            <a:ext cx="181422" cy="1814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46216" y="3987956"/>
            <a:ext cx="181422" cy="1814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5543" y="2277505"/>
            <a:ext cx="181422" cy="1814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523" y="440119"/>
            <a:ext cx="602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halkboard"/>
                <a:cs typeface="Chalkboard"/>
              </a:rPr>
              <a:t>In what areas, do </a:t>
            </a:r>
            <a:r>
              <a:rPr lang="en-US" i="1" dirty="0" smtClean="0">
                <a:latin typeface="Chalkboard"/>
                <a:cs typeface="Chalkboard"/>
              </a:rPr>
              <a:t>you most need improvement?</a:t>
            </a:r>
            <a:endParaRPr lang="en-US" i="1" dirty="0">
              <a:latin typeface="Chalkboard"/>
              <a:cs typeface="Chalkboar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60154971"/>
              </p:ext>
            </p:extLst>
          </p:nvPr>
        </p:nvGraphicFramePr>
        <p:xfrm>
          <a:off x="0" y="809451"/>
          <a:ext cx="9144000" cy="671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-Point Star 3"/>
          <p:cNvSpPr/>
          <p:nvPr/>
        </p:nvSpPr>
        <p:spPr>
          <a:xfrm>
            <a:off x="312930" y="3570485"/>
            <a:ext cx="290593" cy="276069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97" y="192579"/>
            <a:ext cx="870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Infrastructure Changes for Pollution Control or Regulation Standards – overall Non-CMs</a:t>
            </a:r>
            <a:endParaRPr lang="en-US" b="1" dirty="0">
              <a:latin typeface="Chalkboard"/>
              <a:cs typeface="Chalkboard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74205003"/>
              </p:ext>
            </p:extLst>
          </p:nvPr>
        </p:nvGraphicFramePr>
        <p:xfrm>
          <a:off x="777524" y="969386"/>
          <a:ext cx="6997981" cy="470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7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0286" y="762000"/>
            <a:ext cx="4934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Watch for </a:t>
            </a:r>
            <a:r>
              <a:rPr lang="en-US" i="1" dirty="0" smtClean="0"/>
              <a:t>MDA</a:t>
            </a:r>
            <a:r>
              <a:rPr lang="en-US" dirty="0" smtClean="0"/>
              <a:t> surveys all year round!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Questions, comments, concerns,</a:t>
            </a:r>
          </a:p>
          <a:p>
            <a:r>
              <a:rPr lang="en-US" dirty="0"/>
              <a:t>c</a:t>
            </a:r>
            <a:r>
              <a:rPr lang="en-US" dirty="0" smtClean="0"/>
              <a:t>ontact Anna Townshend,</a:t>
            </a:r>
          </a:p>
          <a:p>
            <a:r>
              <a:rPr lang="en-US" i="1" dirty="0" smtClean="0"/>
              <a:t>atownshend@marinadockage.com</a:t>
            </a:r>
          </a:p>
          <a:p>
            <a:r>
              <a:rPr lang="en-US" dirty="0" smtClean="0"/>
              <a:t>314-241-7355</a:t>
            </a:r>
          </a:p>
        </p:txBody>
      </p:sp>
      <p:pic>
        <p:nvPicPr>
          <p:cNvPr id="4" name="Picture 3" descr="mda_b&amp;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04" y="5009779"/>
            <a:ext cx="3688696" cy="17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844" y="729340"/>
            <a:ext cx="300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Marina </a:t>
            </a:r>
            <a:r>
              <a:rPr lang="en-US" dirty="0" smtClean="0"/>
              <a:t>Survey Statistics</a:t>
            </a:r>
            <a:endParaRPr lang="en-US" dirty="0" smtClean="0"/>
          </a:p>
          <a:p>
            <a:r>
              <a:rPr lang="en-US" dirty="0" smtClean="0"/>
              <a:t>Non-CM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52743" y="1098672"/>
            <a:ext cx="35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2013</a:t>
            </a:r>
          </a:p>
          <a:p>
            <a:r>
              <a:rPr lang="en-US" i="1" dirty="0" smtClean="0"/>
              <a:t>MDA</a:t>
            </a:r>
            <a:r>
              <a:rPr lang="en-US" dirty="0" smtClean="0"/>
              <a:t> April issue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836" y="1735185"/>
            <a:ext cx="3800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Topics</a:t>
            </a:r>
          </a:p>
          <a:p>
            <a:endParaRPr lang="en-US" u="sng" dirty="0" smtClean="0"/>
          </a:p>
          <a:p>
            <a:r>
              <a:rPr lang="en-US" dirty="0" smtClean="0"/>
              <a:t>Clean Marina Procedures/Practices</a:t>
            </a:r>
          </a:p>
          <a:p>
            <a:r>
              <a:rPr lang="en-US" dirty="0" smtClean="0"/>
              <a:t>Most Challenging/Easiest</a:t>
            </a:r>
          </a:p>
          <a:p>
            <a:r>
              <a:rPr lang="en-US" dirty="0" smtClean="0"/>
              <a:t>Purchasing Equipment</a:t>
            </a:r>
          </a:p>
          <a:p>
            <a:r>
              <a:rPr lang="en-US" dirty="0" smtClean="0"/>
              <a:t>Infrastructure Changes</a:t>
            </a:r>
          </a:p>
          <a:p>
            <a:r>
              <a:rPr lang="en-US" dirty="0" smtClean="0"/>
              <a:t>Cost Savings</a:t>
            </a:r>
          </a:p>
          <a:p>
            <a:r>
              <a:rPr lang="en-US" dirty="0" smtClean="0"/>
              <a:t>Certification/Annual Costs</a:t>
            </a:r>
          </a:p>
          <a:p>
            <a:r>
              <a:rPr lang="en-US" dirty="0" smtClean="0"/>
              <a:t>Time Investment</a:t>
            </a:r>
          </a:p>
          <a:p>
            <a:endParaRPr lang="en-US" dirty="0"/>
          </a:p>
          <a:p>
            <a:r>
              <a:rPr lang="en-US" dirty="0" smtClean="0"/>
              <a:t>Why are you not a CM?</a:t>
            </a:r>
          </a:p>
          <a:p>
            <a:r>
              <a:rPr lang="en-US" dirty="0" smtClean="0"/>
              <a:t>Where do you need improvement?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2371" y="5103673"/>
            <a:ext cx="29798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 smtClean="0"/>
          </a:p>
          <a:p>
            <a:r>
              <a:rPr lang="en-US" u="sng" dirty="0" smtClean="0"/>
              <a:t>Cross-tabulation</a:t>
            </a:r>
            <a:endParaRPr lang="en-US" dirty="0" smtClean="0"/>
          </a:p>
          <a:p>
            <a:endParaRPr lang="en-US" u="sng" dirty="0"/>
          </a:p>
          <a:p>
            <a:r>
              <a:rPr lang="en-US" dirty="0" smtClean="0"/>
              <a:t>Regional</a:t>
            </a:r>
          </a:p>
          <a:p>
            <a:r>
              <a:rPr lang="en-US" dirty="0" smtClean="0"/>
              <a:t>Facility Size</a:t>
            </a:r>
          </a:p>
          <a:p>
            <a:r>
              <a:rPr lang="en-US" dirty="0" smtClean="0"/>
              <a:t>Type of Facility</a:t>
            </a:r>
            <a:endParaRPr lang="en-US" dirty="0"/>
          </a:p>
        </p:txBody>
      </p:sp>
      <p:pic>
        <p:nvPicPr>
          <p:cNvPr id="6" name="Picture 5" descr="April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60" y="1034379"/>
            <a:ext cx="2298928" cy="30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24"/>
            <a:ext cx="7310016" cy="5564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0274" y="205154"/>
            <a:ext cx="53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a Std ExtraBold"/>
                <a:cs typeface="Americana Std ExtraBold"/>
              </a:rPr>
              <a:t>Respondent Profile – Regional/States</a:t>
            </a:r>
            <a:endParaRPr lang="en-US" dirty="0">
              <a:latin typeface="Americana Std ExtraBold"/>
              <a:cs typeface="Americana Std Extra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6606" y="1288552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5%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4519" y="1657884"/>
            <a:ext cx="78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3CBA3"/>
                </a:solidFill>
              </a:rPr>
              <a:t>13%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5231" y="2710214"/>
            <a:ext cx="66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3%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4095" y="1288552"/>
            <a:ext cx="90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6%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1103" y="4293568"/>
            <a:ext cx="98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D7D00"/>
                </a:solidFill>
              </a:rPr>
              <a:t>36%</a:t>
            </a:r>
            <a:endParaRPr lang="en-US" dirty="0">
              <a:solidFill>
                <a:srgbClr val="7D7D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5203" y="4766312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340" y="4396980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4%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332" y="1657884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27%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8325" y="5135644"/>
            <a:ext cx="66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4%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482" y="5885022"/>
            <a:ext cx="880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a Std ExtraBold"/>
                <a:cs typeface="Americana Std ExtraBold"/>
              </a:rPr>
              <a:t>Regional –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mericana Std ExtraBold"/>
                <a:cs typeface="Americana Std ExtraBold"/>
              </a:rPr>
              <a:t>Northeast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mericana Std ExtraBold"/>
                <a:cs typeface="Americana Std ExtraBold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mericana Std ExtraBold"/>
                <a:cs typeface="Americana Std ExtraBold"/>
              </a:rPr>
              <a:t> 9%</a:t>
            </a:r>
            <a:r>
              <a:rPr lang="en-US" dirty="0" smtClean="0">
                <a:latin typeface="Americana Std ExtraBold"/>
                <a:cs typeface="Americana Std ExtraBold"/>
              </a:rPr>
              <a:t>			</a:t>
            </a:r>
            <a:r>
              <a:rPr lang="en-US" dirty="0" smtClean="0">
                <a:solidFill>
                  <a:srgbClr val="660066"/>
                </a:solidFill>
                <a:latin typeface="Americana Std ExtraBold"/>
                <a:cs typeface="Americana Std ExtraBold"/>
              </a:rPr>
              <a:t>Midwest  18%</a:t>
            </a:r>
            <a:r>
              <a:rPr lang="en-US" dirty="0" smtClean="0">
                <a:latin typeface="Americana Std ExtraBold"/>
                <a:cs typeface="Americana Std ExtraBold"/>
              </a:rPr>
              <a:t>		  </a:t>
            </a:r>
            <a:r>
              <a:rPr lang="en-US" dirty="0" smtClean="0">
                <a:solidFill>
                  <a:srgbClr val="FF0000"/>
                </a:solidFill>
                <a:latin typeface="Americana Std ExtraBold"/>
                <a:cs typeface="Americana Std ExtraBold"/>
              </a:rPr>
              <a:t>South</a:t>
            </a:r>
            <a:r>
              <a:rPr lang="en-US" dirty="0">
                <a:solidFill>
                  <a:srgbClr val="FF0000"/>
                </a:solidFill>
                <a:latin typeface="Americana Std ExtraBold"/>
                <a:cs typeface="Americana Std ExtraBol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mericana Std ExtraBold"/>
                <a:cs typeface="Americana Std ExtraBold"/>
              </a:rPr>
              <a:t> 42%</a:t>
            </a:r>
            <a:r>
              <a:rPr lang="en-US" dirty="0" smtClean="0">
                <a:latin typeface="Americana Std ExtraBold"/>
                <a:cs typeface="Americana Std ExtraBold"/>
              </a:rPr>
              <a:t>		</a:t>
            </a:r>
            <a:r>
              <a:rPr lang="en-US" dirty="0" smtClean="0">
                <a:solidFill>
                  <a:srgbClr val="3366FF"/>
                </a:solidFill>
                <a:latin typeface="Americana Std ExtraBold"/>
                <a:cs typeface="Americana Std ExtraBold"/>
              </a:rPr>
              <a:t>West  31%</a:t>
            </a:r>
            <a:endParaRPr lang="en-US" dirty="0">
              <a:solidFill>
                <a:srgbClr val="3366FF"/>
              </a:solidFill>
              <a:latin typeface="Americana Std ExtraBold"/>
              <a:cs typeface="Americana Std Extra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7352" y="2704210"/>
            <a:ext cx="222863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mericana Std ExtraBold"/>
                <a:cs typeface="Americana Std ExtraBold"/>
              </a:rPr>
              <a:t>Top States</a:t>
            </a:r>
          </a:p>
          <a:p>
            <a:endParaRPr lang="en-US" sz="1600" u="sng" dirty="0">
              <a:latin typeface="Americana Std ExtraBold"/>
              <a:cs typeface="Americana Std ExtraBold"/>
            </a:endParaRP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California  16%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Florida  13%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Washington  8%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Maryland  7%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Virginia  6%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Minnesota 5%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South Carolina  5%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Michigan  4%</a:t>
            </a:r>
          </a:p>
          <a:p>
            <a:r>
              <a:rPr lang="en-US" sz="1600" dirty="0" smtClean="0">
                <a:latin typeface="Americana Std ExtraBold"/>
                <a:cs typeface="Americana Std ExtraBold"/>
              </a:rPr>
              <a:t>Wisconsin 4%</a:t>
            </a:r>
            <a:endParaRPr lang="en-US" sz="1600" dirty="0">
              <a:latin typeface="Americana Std ExtraBold"/>
              <a:cs typeface="Americana Std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4794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523" y="255453"/>
            <a:ext cx="587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a Std ExtraBold"/>
                <a:cs typeface="Americana Std ExtraBold"/>
              </a:rPr>
              <a:t>Respondent Profile – Type of Facility</a:t>
            </a:r>
            <a:endParaRPr lang="en-US" dirty="0">
              <a:latin typeface="Americana Std ExtraBold"/>
              <a:cs typeface="Americana Std ExtraBol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78068630"/>
              </p:ext>
            </p:extLst>
          </p:nvPr>
        </p:nvGraphicFramePr>
        <p:xfrm>
          <a:off x="603523" y="1044905"/>
          <a:ext cx="7516270" cy="5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764537"/>
            <a:ext cx="15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Boatyard   39%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5297" y="4941910"/>
            <a:ext cx="209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Marinas    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2812" y="930538"/>
            <a:ext cx="232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Storage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FF0000"/>
                </a:solidFill>
              </a:rPr>
              <a:t>Service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6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34"/>
            <a:ext cx="8290453" cy="6311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890" y="167429"/>
            <a:ext cx="587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a Std ExtraBold"/>
                <a:cs typeface="Americana Std ExtraBold"/>
              </a:rPr>
              <a:t>Respondent Profile – Type of Facility/ regional</a:t>
            </a:r>
            <a:endParaRPr lang="en-US" dirty="0">
              <a:latin typeface="Americana Std ExtraBold"/>
              <a:cs typeface="Americana Std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1277" y="1103886"/>
            <a:ext cx="52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390" y="553745"/>
            <a:ext cx="23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a Std ExtraBold"/>
                <a:cs typeface="Americana Std ExtraBold"/>
              </a:rPr>
              <a:t>Marinas</a:t>
            </a:r>
          </a:p>
          <a:p>
            <a:r>
              <a:rPr lang="en-US" dirty="0" smtClean="0">
                <a:solidFill>
                  <a:srgbClr val="FF0000"/>
                </a:solidFill>
                <a:latin typeface="Americana Std ExtraBold"/>
                <a:cs typeface="Americana Std ExtraBold"/>
              </a:rPr>
              <a:t>Boatyards</a:t>
            </a:r>
            <a:endParaRPr lang="en-US" dirty="0">
              <a:solidFill>
                <a:srgbClr val="FF0000"/>
              </a:solidFill>
              <a:latin typeface="Americana Std ExtraBold"/>
              <a:cs typeface="Americana Std Extra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5690" y="4673979"/>
            <a:ext cx="6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39%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9786" y="5997378"/>
            <a:ext cx="6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862" y="5809027"/>
            <a:ext cx="6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3%</a:t>
            </a:r>
          </a:p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4096" y="5206214"/>
            <a:ext cx="6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842550"/>
            <a:ext cx="6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35%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3976" y="2165715"/>
            <a:ext cx="6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0%</a:t>
            </a:r>
          </a:p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9786" y="1575361"/>
            <a:ext cx="6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11%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7433" y="1143546"/>
            <a:ext cx="81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523" y="440119"/>
            <a:ext cx="587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a Std ExtraBold"/>
                <a:cs typeface="Americana Std ExtraBold"/>
              </a:rPr>
              <a:t>Respondent Profile – Facility Size</a:t>
            </a:r>
            <a:endParaRPr lang="en-US" dirty="0">
              <a:latin typeface="Americana Std ExtraBold"/>
              <a:cs typeface="Americana Std ExtraBold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63348278"/>
              </p:ext>
            </p:extLst>
          </p:nvPr>
        </p:nvGraphicFramePr>
        <p:xfrm>
          <a:off x="-528082" y="1534129"/>
          <a:ext cx="7292568" cy="602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028" y="1861075"/>
            <a:ext cx="170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 (250+)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44%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9133" y="1061834"/>
            <a:ext cx="170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Small (1 to 99)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24%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8184" y="5942371"/>
            <a:ext cx="255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Medium (100 to 249)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31%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62" y="452694"/>
            <a:ext cx="8441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Clean Marina Procedures/Practices – </a:t>
            </a:r>
            <a:r>
              <a:rPr lang="en-US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Overall</a:t>
            </a:r>
          </a:p>
          <a:p>
            <a:r>
              <a:rPr lang="en-US" sz="1600" i="1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In what areas, did you implement procedures or practices as part of the Clean Marina program?</a:t>
            </a:r>
            <a:endParaRPr lang="en-US" sz="1600" i="1" dirty="0">
              <a:solidFill>
                <a:srgbClr val="008000"/>
              </a:solidFill>
              <a:latin typeface="Copperplate Gothic Bold"/>
              <a:cs typeface="Copperplate Gothic Bold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6810373"/>
              </p:ext>
            </p:extLst>
          </p:nvPr>
        </p:nvGraphicFramePr>
        <p:xfrm>
          <a:off x="103730" y="1082630"/>
          <a:ext cx="9040270" cy="577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95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62" y="452694"/>
            <a:ext cx="845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pperplate Gothic Bold"/>
                <a:cs typeface="Copperplate Gothic Bold"/>
              </a:rPr>
              <a:t>Clean Marina Procedures/Practices – By Facility Type</a:t>
            </a:r>
            <a:endParaRPr lang="en-US" dirty="0">
              <a:solidFill>
                <a:srgbClr val="008000"/>
              </a:solidFill>
              <a:latin typeface="Copperplate Gothic Bold"/>
              <a:cs typeface="Copperplate Gothic Bold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495069"/>
              </p:ext>
            </p:extLst>
          </p:nvPr>
        </p:nvGraphicFramePr>
        <p:xfrm>
          <a:off x="96634" y="690287"/>
          <a:ext cx="10671164" cy="616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5-Point Star 2"/>
          <p:cNvSpPr/>
          <p:nvPr/>
        </p:nvSpPr>
        <p:spPr>
          <a:xfrm>
            <a:off x="7819571" y="2358571"/>
            <a:ext cx="181429" cy="16328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485414" y="3701143"/>
            <a:ext cx="205015" cy="21771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86531" y="3091543"/>
            <a:ext cx="198883" cy="19231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771</Words>
  <Application>Microsoft Macintosh PowerPoint</Application>
  <PresentationFormat>On-screen Show (4:3)</PresentationFormat>
  <Paragraphs>195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Clean Marina Survey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Waterways Journal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Marina Survey 2013</dc:title>
  <dc:creator>Anna Townshend</dc:creator>
  <cp:lastModifiedBy>Anna Townshend</cp:lastModifiedBy>
  <cp:revision>50</cp:revision>
  <cp:lastPrinted>2013-09-18T20:30:43Z</cp:lastPrinted>
  <dcterms:created xsi:type="dcterms:W3CDTF">2013-09-18T14:40:40Z</dcterms:created>
  <dcterms:modified xsi:type="dcterms:W3CDTF">2013-09-19T23:08:07Z</dcterms:modified>
</cp:coreProperties>
</file>