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3" r:id="rId7"/>
    <p:sldId id="258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44A"/>
    <a:srgbClr val="C8DC82"/>
    <a:srgbClr val="72CBE5"/>
    <a:srgbClr val="4271C3"/>
    <a:srgbClr val="FAAF70"/>
    <a:srgbClr val="82B2E1"/>
    <a:srgbClr val="A5A5A5"/>
    <a:srgbClr val="ED7D31"/>
    <a:srgbClr val="F0A29F"/>
    <a:srgbClr val="FBC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85857248920502"/>
          <c:y val="0.14438998319922"/>
          <c:w val="0.822828550215899"/>
          <c:h val="0.8190836544229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Sheet1!$A$4:$G$4</c:f>
              <c:strCache>
                <c:ptCount val="7"/>
                <c:pt idx="0">
                  <c:v>no slips</c:v>
                </c:pt>
                <c:pt idx="1">
                  <c:v>1 to 99</c:v>
                </c:pt>
                <c:pt idx="2">
                  <c:v>100 to 249</c:v>
                </c:pt>
                <c:pt idx="3">
                  <c:v>250 to 449</c:v>
                </c:pt>
                <c:pt idx="4">
                  <c:v>450 to 749</c:v>
                </c:pt>
                <c:pt idx="5">
                  <c:v>750 to 1000</c:v>
                </c:pt>
                <c:pt idx="6">
                  <c:v>more than 1000</c:v>
                </c:pt>
              </c:strCache>
            </c:strRef>
          </c:cat>
          <c:val>
            <c:numRef>
              <c:f>Sheet1!$A$5:$G$5</c:f>
              <c:numCache>
                <c:formatCode>0%</c:formatCode>
                <c:ptCount val="7"/>
                <c:pt idx="0">
                  <c:v>0.06</c:v>
                </c:pt>
                <c:pt idx="1">
                  <c:v>0.24</c:v>
                </c:pt>
                <c:pt idx="2">
                  <c:v>0.37</c:v>
                </c:pt>
                <c:pt idx="3">
                  <c:v>0.16</c:v>
                </c:pt>
                <c:pt idx="4">
                  <c:v>0.13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daily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diaphragm </c:v>
                </c:pt>
                <c:pt idx="1">
                  <c:v>vacuum </c:v>
                </c:pt>
                <c:pt idx="2">
                  <c:v>peristaltic 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 formatCode="0%">
                  <c:v>0.04</c:v>
                </c:pt>
                <c:pt idx="1">
                  <c:v>0.027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weekly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diaphragm </c:v>
                </c:pt>
                <c:pt idx="1">
                  <c:v>vacuum </c:v>
                </c:pt>
                <c:pt idx="2">
                  <c:v>peristaltic 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 formatCode="0%">
                  <c:v>0.15</c:v>
                </c:pt>
                <c:pt idx="1">
                  <c:v>0.162</c:v>
                </c:pt>
                <c:pt idx="2">
                  <c:v>0.143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diaphragm </c:v>
                </c:pt>
                <c:pt idx="1">
                  <c:v>vacuum </c:v>
                </c:pt>
                <c:pt idx="2">
                  <c:v>peristaltic 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 formatCode="0%">
                  <c:v>0.22</c:v>
                </c:pt>
                <c:pt idx="1">
                  <c:v>0.268</c:v>
                </c:pt>
                <c:pt idx="2">
                  <c:v>0.286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annually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diaphragm </c:v>
                </c:pt>
                <c:pt idx="1">
                  <c:v>vacuum </c:v>
                </c:pt>
                <c:pt idx="2">
                  <c:v>peristaltic </c:v>
                </c:pt>
              </c:strCache>
            </c:strRef>
          </c:cat>
          <c:val>
            <c:numRef>
              <c:f>Sheet1!$B$7:$D$7</c:f>
              <c:numCache>
                <c:formatCode>0.0%</c:formatCode>
                <c:ptCount val="3"/>
                <c:pt idx="0" formatCode="0%">
                  <c:v>0.28</c:v>
                </c:pt>
                <c:pt idx="1">
                  <c:v>0.258</c:v>
                </c:pt>
                <c:pt idx="2">
                  <c:v>0.286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Occasionally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diaphragm </c:v>
                </c:pt>
                <c:pt idx="1">
                  <c:v>vacuum </c:v>
                </c:pt>
                <c:pt idx="2">
                  <c:v>peristaltic </c:v>
                </c:pt>
              </c:strCache>
            </c:strRef>
          </c:cat>
          <c:val>
            <c:numRef>
              <c:f>Sheet1!$B$8:$D$8</c:f>
              <c:numCache>
                <c:formatCode>0.0%</c:formatCode>
                <c:ptCount val="3"/>
                <c:pt idx="0" formatCode="0%">
                  <c:v>0.31</c:v>
                </c:pt>
                <c:pt idx="1">
                  <c:v>0.258</c:v>
                </c:pt>
                <c:pt idx="2" formatCode="0%">
                  <c:v>0.25</c:v>
                </c:pt>
              </c:numCache>
            </c:numRef>
          </c:val>
        </c:ser>
        <c:ser>
          <c:idx val="5"/>
          <c:order val="5"/>
          <c:tx>
            <c:strRef>
              <c:f>Sheet1!$A$9</c:f>
              <c:strCache>
                <c:ptCount val="1"/>
                <c:pt idx="0">
                  <c:v>No Maintenance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diaphragm </c:v>
                </c:pt>
                <c:pt idx="1">
                  <c:v>vacuum </c:v>
                </c:pt>
                <c:pt idx="2">
                  <c:v>peristaltic </c:v>
                </c:pt>
              </c:strCache>
            </c:strRef>
          </c:cat>
          <c:val>
            <c:numRef>
              <c:f>Sheet1!$B$9:$D$9</c:f>
              <c:numCache>
                <c:formatCode>0.0%</c:formatCode>
                <c:ptCount val="3"/>
                <c:pt idx="1">
                  <c:v>0.027</c:v>
                </c:pt>
                <c:pt idx="2">
                  <c:v>0.035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24990688"/>
        <c:axId val="-2124432176"/>
        <c:axId val="0"/>
      </c:bar3DChart>
      <c:catAx>
        <c:axId val="-212499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432176"/>
        <c:crosses val="autoZero"/>
        <c:auto val="1"/>
        <c:lblAlgn val="ctr"/>
        <c:lblOffset val="100"/>
        <c:noMultiLvlLbl val="0"/>
      </c:catAx>
      <c:valAx>
        <c:axId val="-2124432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499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4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DDF9-D502-EA47-97A7-6E9BFB2DF576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970B-9437-904D-9C67-CF6F16863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adockage.com/survey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atownshend@marinadockag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marinadockage.com/survey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Marina Dock Age </a:t>
            </a:r>
            <a:r>
              <a:rPr lang="en-US" b="1" dirty="0" smtClean="0"/>
              <a:t>magazine</a:t>
            </a:r>
            <a:br>
              <a:rPr lang="en-US" b="1" dirty="0" smtClean="0"/>
            </a:br>
            <a:r>
              <a:rPr lang="en-US" b="1" dirty="0" smtClean="0"/>
              <a:t>Editor Anna Townshend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err="1" smtClean="0"/>
              <a:t>Pumpout</a:t>
            </a:r>
            <a:r>
              <a:rPr lang="en-US" dirty="0" smtClean="0"/>
              <a:t> Survey Results</a:t>
            </a:r>
            <a:endParaRPr lang="en-US" dirty="0"/>
          </a:p>
        </p:txBody>
      </p:sp>
      <p:pic>
        <p:nvPicPr>
          <p:cNvPr id="4" name="Picture 3" descr="MDASurvey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35" y="4882604"/>
            <a:ext cx="2286330" cy="15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175" y="0"/>
            <a:ext cx="879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facility size/# of slips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414882"/>
              </p:ext>
            </p:extLst>
          </p:nvPr>
        </p:nvGraphicFramePr>
        <p:xfrm>
          <a:off x="2641279" y="725668"/>
          <a:ext cx="6329101" cy="635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7812911" y="2181698"/>
            <a:ext cx="437908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 (less than 99 slips)-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7D3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D7D3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3045" y="5175746"/>
            <a:ext cx="29700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A5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Medium (100 to 249 slips)</a:t>
            </a:r>
            <a:endPara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5A5A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A5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37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A5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5A5A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4818" y="1431273"/>
            <a:ext cx="29700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271C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Large (more than 250 slips)-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271C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271C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271C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7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175" y="0"/>
            <a:ext cx="638367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Specific states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Type of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waterbody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Type of facility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Ownership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Facility Age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Occupancy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5834" y="3715473"/>
            <a:ext cx="45025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Do you offer </a:t>
            </a:r>
            <a:r>
              <a:rPr lang="en-US" sz="3200" i="1" dirty="0" err="1" smtClean="0"/>
              <a:t>pumpout</a:t>
            </a:r>
            <a:r>
              <a:rPr lang="en-US" sz="3200" i="1" dirty="0" smtClean="0"/>
              <a:t> service on-site?</a:t>
            </a:r>
          </a:p>
          <a:p>
            <a:endParaRPr lang="en-US" dirty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91% -- YES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9% -- NO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0"/>
            <a:ext cx="55839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9032" y="2314937"/>
            <a:ext cx="19445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West</a:t>
            </a:r>
            <a:r>
              <a:rPr lang="en-US" dirty="0" smtClean="0"/>
              <a:t> has the largest difference in </a:t>
            </a:r>
            <a:r>
              <a:rPr lang="en-US" dirty="0" err="1" smtClean="0"/>
              <a:t>pumpout</a:t>
            </a:r>
            <a:r>
              <a:rPr lang="en-US" dirty="0" smtClean="0"/>
              <a:t> charge, with large majority not charging for service, compared to overall.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South </a:t>
            </a:r>
            <a:r>
              <a:rPr lang="en-US" dirty="0" smtClean="0"/>
              <a:t>has the largest number that charge for </a:t>
            </a:r>
            <a:r>
              <a:rPr lang="en-US" dirty="0" err="1" smtClean="0"/>
              <a:t>pumpout</a:t>
            </a:r>
            <a:r>
              <a:rPr lang="en-US" dirty="0" smtClean="0"/>
              <a:t>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32" y="0"/>
            <a:ext cx="63106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884" y="1967696"/>
            <a:ext cx="1875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Overall, the majority of operators </a:t>
            </a:r>
            <a:r>
              <a:rPr lang="en-US" smtClean="0"/>
              <a:t>charge $5 or less per </a:t>
            </a:r>
            <a:r>
              <a:rPr lang="en-US" dirty="0" err="1" smtClean="0"/>
              <a:t>pumpout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53286" y="1886673"/>
            <a:ext cx="20718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regional stats are more varied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A large majority of </a:t>
            </a:r>
            <a:r>
              <a:rPr lang="en-US" dirty="0" smtClean="0">
                <a:solidFill>
                  <a:srgbClr val="A5A5A5"/>
                </a:solidFill>
              </a:rPr>
              <a:t>Northeast</a:t>
            </a:r>
            <a:r>
              <a:rPr lang="en-US" dirty="0" smtClean="0"/>
              <a:t> facilities charge $5 or less; </a:t>
            </a:r>
          </a:p>
          <a:p>
            <a:endParaRPr lang="en-US" dirty="0"/>
          </a:p>
          <a:p>
            <a:r>
              <a:rPr lang="en-US" dirty="0" smtClean="0"/>
              <a:t>Fewer </a:t>
            </a:r>
            <a:r>
              <a:rPr lang="en-US" dirty="0" smtClean="0">
                <a:solidFill>
                  <a:srgbClr val="7030A0"/>
                </a:solidFill>
              </a:rPr>
              <a:t>Midwest </a:t>
            </a:r>
            <a:r>
              <a:rPr lang="en-US" dirty="0" smtClean="0"/>
              <a:t>facilities charge $5 of less, compared to other regions and overall. </a:t>
            </a:r>
          </a:p>
          <a:p>
            <a:endParaRPr lang="en-US" dirty="0"/>
          </a:p>
          <a:p>
            <a:r>
              <a:rPr lang="en-US" dirty="0" smtClean="0"/>
              <a:t>A large number of facilities in the </a:t>
            </a:r>
            <a:r>
              <a:rPr lang="en-US" dirty="0" smtClean="0">
                <a:solidFill>
                  <a:srgbClr val="4271C3"/>
                </a:solidFill>
              </a:rPr>
              <a:t>West</a:t>
            </a:r>
            <a:r>
              <a:rPr lang="en-US" dirty="0" smtClean="0"/>
              <a:t> charge between $11 to $20.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17160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01873" y="2141317"/>
            <a:ext cx="23612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majority of facilities have </a:t>
            </a:r>
            <a:r>
              <a:rPr lang="en-US" dirty="0" smtClean="0">
                <a:solidFill>
                  <a:srgbClr val="72CBE5"/>
                </a:solidFill>
              </a:rPr>
              <a:t>one or more dock </a:t>
            </a:r>
            <a:r>
              <a:rPr lang="en-US" dirty="0" err="1" smtClean="0">
                <a:solidFill>
                  <a:srgbClr val="72CBE5"/>
                </a:solidFill>
              </a:rPr>
              <a:t>pumpout</a:t>
            </a:r>
            <a:r>
              <a:rPr lang="en-US" dirty="0" smtClean="0">
                <a:solidFill>
                  <a:srgbClr val="72CBE5"/>
                </a:solidFill>
              </a:rPr>
              <a:t> system</a:t>
            </a:r>
            <a:r>
              <a:rPr lang="en-US" dirty="0" smtClean="0"/>
              <a:t> (59%);</a:t>
            </a:r>
          </a:p>
          <a:p>
            <a:endParaRPr lang="en-US" dirty="0"/>
          </a:p>
          <a:p>
            <a:r>
              <a:rPr lang="en-US" dirty="0" smtClean="0"/>
              <a:t>More than one-quarter (25%) offer </a:t>
            </a:r>
            <a:r>
              <a:rPr lang="en-US" dirty="0" smtClean="0">
                <a:solidFill>
                  <a:srgbClr val="82B2E1"/>
                </a:solidFill>
              </a:rPr>
              <a:t>portable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AAF70"/>
                </a:solidFill>
              </a:rPr>
              <a:t>in-slip</a:t>
            </a:r>
            <a:r>
              <a:rPr lang="en-US" dirty="0" smtClean="0"/>
              <a:t> units;</a:t>
            </a:r>
          </a:p>
          <a:p>
            <a:endParaRPr lang="en-US" dirty="0"/>
          </a:p>
          <a:p>
            <a:r>
              <a:rPr lang="en-US" dirty="0" smtClean="0"/>
              <a:t>Fewer facilities offer their own </a:t>
            </a:r>
            <a:r>
              <a:rPr lang="en-US" dirty="0" err="1" smtClean="0">
                <a:solidFill>
                  <a:srgbClr val="C8DC82"/>
                </a:solidFill>
              </a:rPr>
              <a:t>pumpout</a:t>
            </a:r>
            <a:r>
              <a:rPr lang="en-US" dirty="0" smtClean="0">
                <a:solidFill>
                  <a:srgbClr val="C8DC82"/>
                </a:solidFill>
              </a:rPr>
              <a:t> boats </a:t>
            </a:r>
            <a:r>
              <a:rPr lang="en-US" dirty="0" smtClean="0"/>
              <a:t>or allow access for </a:t>
            </a:r>
            <a:r>
              <a:rPr lang="en-US" dirty="0" smtClean="0">
                <a:solidFill>
                  <a:srgbClr val="BD544A"/>
                </a:solidFill>
              </a:rPr>
              <a:t>local boats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0"/>
            <a:ext cx="51192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987" y="775504"/>
            <a:ext cx="1851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In-slip </a:t>
            </a:r>
            <a:r>
              <a:rPr lang="en-US" i="1" dirty="0" err="1" smtClean="0"/>
              <a:t>pumpouts</a:t>
            </a:r>
            <a:r>
              <a:rPr lang="en-US" i="1" dirty="0" smtClean="0"/>
              <a:t> </a:t>
            </a:r>
            <a:r>
              <a:rPr lang="en-US" dirty="0" smtClean="0"/>
              <a:t>are used by a larger number of facilities 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South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97701" y="3055717"/>
            <a:ext cx="2569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Fewer facilities in the </a:t>
            </a:r>
            <a:r>
              <a:rPr lang="en-US" dirty="0" smtClean="0">
                <a:solidFill>
                  <a:srgbClr val="4271C3"/>
                </a:solidFill>
              </a:rPr>
              <a:t>West</a:t>
            </a:r>
            <a:r>
              <a:rPr lang="en-US" dirty="0" smtClean="0"/>
              <a:t> offer </a:t>
            </a:r>
            <a:r>
              <a:rPr lang="en-US" i="1" dirty="0" smtClean="0"/>
              <a:t>one dock </a:t>
            </a:r>
            <a:r>
              <a:rPr lang="en-US" i="1" dirty="0" err="1" smtClean="0"/>
              <a:t>pumpout</a:t>
            </a:r>
            <a:r>
              <a:rPr lang="en-US" dirty="0" smtClean="0"/>
              <a:t> system, but a much larger number in the West offer </a:t>
            </a:r>
            <a:r>
              <a:rPr lang="en-US" i="1" dirty="0" smtClean="0"/>
              <a:t>more than one dock system</a:t>
            </a:r>
            <a:r>
              <a:rPr lang="en-US" dirty="0" smtClean="0"/>
              <a:t>, </a:t>
            </a:r>
            <a:r>
              <a:rPr lang="en-US" i="1" dirty="0" smtClean="0"/>
              <a:t>local </a:t>
            </a:r>
            <a:r>
              <a:rPr lang="en-US" i="1" dirty="0" err="1" smtClean="0"/>
              <a:t>pumpout</a:t>
            </a:r>
            <a:r>
              <a:rPr lang="en-US" i="1" dirty="0" smtClean="0"/>
              <a:t> boat</a:t>
            </a:r>
            <a:r>
              <a:rPr lang="en-US" dirty="0" smtClean="0"/>
              <a:t> access and </a:t>
            </a:r>
            <a:r>
              <a:rPr lang="en-US" i="1" dirty="0" smtClean="0"/>
              <a:t>portable </a:t>
            </a:r>
            <a:r>
              <a:rPr lang="en-US" i="1" dirty="0" err="1" smtClean="0"/>
              <a:t>pumpout</a:t>
            </a:r>
            <a:r>
              <a:rPr lang="en-US" i="1" dirty="0" smtClean="0"/>
              <a:t> units</a:t>
            </a:r>
            <a:r>
              <a:rPr lang="en-US" dirty="0" smtClean="0"/>
              <a:t>, compared to other regions.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0"/>
            <a:ext cx="54086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8091" y="1122744"/>
            <a:ext cx="222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large majority of </a:t>
            </a:r>
            <a:r>
              <a:rPr lang="en-US" dirty="0" smtClean="0">
                <a:solidFill>
                  <a:srgbClr val="0070C0"/>
                </a:solidFill>
              </a:rPr>
              <a:t>young</a:t>
            </a:r>
            <a:r>
              <a:rPr lang="en-US" dirty="0" smtClean="0"/>
              <a:t>, newer facilities use </a:t>
            </a:r>
            <a:r>
              <a:rPr lang="en-US" i="1" dirty="0" smtClean="0"/>
              <a:t>in-slip </a:t>
            </a:r>
            <a:r>
              <a:rPr lang="en-US" i="1" dirty="0" err="1" smtClean="0"/>
              <a:t>pumpout</a:t>
            </a:r>
            <a:r>
              <a:rPr lang="en-US" u="sng" dirty="0" smtClean="0"/>
              <a:t> </a:t>
            </a:r>
            <a:r>
              <a:rPr lang="en-US" dirty="0" smtClean="0"/>
              <a:t>service.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013995"/>
            <a:ext cx="236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majority, overall, regardless of age have </a:t>
            </a:r>
            <a:r>
              <a:rPr lang="en-US" i="1" dirty="0" smtClean="0"/>
              <a:t>one or more dock </a:t>
            </a:r>
            <a:r>
              <a:rPr lang="en-US" i="1" dirty="0" err="1" smtClean="0"/>
              <a:t>pumpout</a:t>
            </a:r>
            <a:r>
              <a:rPr lang="en-US" i="1" dirty="0" smtClean="0"/>
              <a:t> </a:t>
            </a:r>
            <a:r>
              <a:rPr lang="en-US" dirty="0" smtClean="0"/>
              <a:t>systems.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60689" y="4282633"/>
            <a:ext cx="2511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Fewer number of </a:t>
            </a:r>
            <a:r>
              <a:rPr lang="en-US" dirty="0" smtClean="0">
                <a:solidFill>
                  <a:srgbClr val="0070C0"/>
                </a:solidFill>
              </a:rPr>
              <a:t>young</a:t>
            </a:r>
            <a:r>
              <a:rPr lang="en-US" dirty="0" smtClean="0"/>
              <a:t>, newer facilities are offering </a:t>
            </a:r>
            <a:r>
              <a:rPr lang="en-US" i="1" dirty="0" smtClean="0"/>
              <a:t>in-house </a:t>
            </a:r>
            <a:r>
              <a:rPr lang="en-US" i="1" dirty="0" err="1" smtClean="0"/>
              <a:t>pumpout</a:t>
            </a:r>
            <a:r>
              <a:rPr lang="en-US" i="1" dirty="0" smtClean="0"/>
              <a:t> boat </a:t>
            </a:r>
            <a:r>
              <a:rPr lang="en-US" dirty="0" smtClean="0"/>
              <a:t>service, compared to older facilities.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0"/>
            <a:ext cx="5223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711" y="1342663"/>
            <a:ext cx="24422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Diaphragm pump – works mechanically lifting a diaphragm up and down, working in conjunction with two valves;</a:t>
            </a:r>
          </a:p>
          <a:p>
            <a:endParaRPr lang="en-US" dirty="0"/>
          </a:p>
          <a:p>
            <a:r>
              <a:rPr lang="en-US" dirty="0" smtClean="0"/>
              <a:t>Vacuum pump – draws air out of a tank, which creates the necessary low pressure to cause sewage to flow in;</a:t>
            </a:r>
          </a:p>
          <a:p>
            <a:endParaRPr lang="en-US" dirty="0"/>
          </a:p>
          <a:p>
            <a:r>
              <a:rPr lang="en-US" dirty="0" smtClean="0"/>
              <a:t>Peristaltic pump – provides continuous suction by squeezing an internal flexible tube between rollers.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02" y="572791"/>
            <a:ext cx="7884920" cy="6082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1741" y="5808671"/>
            <a:ext cx="3345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2CBE5"/>
                </a:solidFill>
              </a:rPr>
              <a:t>Majority (66%) – </a:t>
            </a:r>
          </a:p>
          <a:p>
            <a:r>
              <a:rPr lang="en-US" sz="2800" dirty="0" smtClean="0">
                <a:solidFill>
                  <a:srgbClr val="72CBE5"/>
                </a:solidFill>
              </a:rPr>
              <a:t>less than 10 years old</a:t>
            </a:r>
            <a:endParaRPr lang="en-US" sz="2800" dirty="0">
              <a:solidFill>
                <a:srgbClr val="72CBE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14" y="902825"/>
            <a:ext cx="2812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544A"/>
                </a:solidFill>
              </a:rPr>
              <a:t>15% of equipment is more than 15 years old. Only 5% is more than 20 years old.</a:t>
            </a:r>
            <a:endParaRPr lang="en-US" sz="2400" dirty="0">
              <a:solidFill>
                <a:srgbClr val="BD5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95" y="335665"/>
            <a:ext cx="8180770" cy="62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da_b&amp;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5" y="274639"/>
            <a:ext cx="3693368" cy="1704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695" y="414869"/>
            <a:ext cx="552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smtClean="0"/>
              <a:t>almost 30 years,</a:t>
            </a:r>
            <a:r>
              <a:rPr lang="en-US" dirty="0"/>
              <a:t> </a:t>
            </a:r>
            <a:r>
              <a:rPr lang="en-US" b="1" dirty="0"/>
              <a:t>Marina Dock Age</a:t>
            </a:r>
            <a:r>
              <a:rPr lang="en-US" dirty="0"/>
              <a:t> has been the only business-to-business publication dedicated 100% to the U.S. waterfront facilities segment of the marine industry.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8" y="3148315"/>
            <a:ext cx="2404937" cy="3217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63" y="2338086"/>
            <a:ext cx="2474144" cy="3310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23" y="1979271"/>
            <a:ext cx="2384064" cy="3189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355" y="6366077"/>
            <a:ext cx="259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September/October 2016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895" y="1835513"/>
            <a:ext cx="287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Published eight times a year </a:t>
            </a:r>
            <a:r>
              <a:rPr lang="en-US" dirty="0" smtClean="0"/>
              <a:t>– Jan/Feb; March; April; May/June; July/August; Sep/Oct; Nov; Dec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3264" y="5703960"/>
            <a:ext cx="2474144" cy="96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Annual Buyer’s Guide (November 2016</a:t>
            </a:r>
            <a:r>
              <a:rPr lang="en-US" sz="1400" i="1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843 company listings in 63 marina industry categories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781" y="5325229"/>
            <a:ext cx="247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Annual Trends Issue (December)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: covers current and future marina trends, including annual industry survey</a:t>
            </a:r>
          </a:p>
        </p:txBody>
      </p:sp>
    </p:spTree>
    <p:extLst>
      <p:ext uri="{BB962C8B-B14F-4D97-AF65-F5344CB8AC3E}">
        <p14:creationId xmlns:p14="http://schemas.microsoft.com/office/powerpoint/2010/main" val="18799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215900"/>
            <a:ext cx="8269224" cy="6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090" y="162045"/>
            <a:ext cx="897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Pumpout</a:t>
            </a:r>
            <a:r>
              <a:rPr lang="en-US" sz="3200" dirty="0" smtClean="0"/>
              <a:t> Maintenance Schedule by Equipment Type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926015"/>
              </p:ext>
            </p:extLst>
          </p:nvPr>
        </p:nvGraphicFramePr>
        <p:xfrm>
          <a:off x="520861" y="625033"/>
          <a:ext cx="10972800" cy="606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03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169" y="650529"/>
            <a:ext cx="60304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Questions?</a:t>
            </a:r>
          </a:p>
          <a:p>
            <a:endParaRPr lang="en-US" sz="3200" dirty="0"/>
          </a:p>
          <a:p>
            <a:r>
              <a:rPr lang="en-US" sz="3200" dirty="0" smtClean="0"/>
              <a:t>Anna Townshend, </a:t>
            </a:r>
          </a:p>
          <a:p>
            <a:r>
              <a:rPr lang="en-US" sz="3200" dirty="0" smtClean="0"/>
              <a:t>Marina Dock Age editor</a:t>
            </a:r>
          </a:p>
          <a:p>
            <a:endParaRPr lang="en-US" sz="3200" dirty="0"/>
          </a:p>
          <a:p>
            <a:r>
              <a:rPr lang="en-US" sz="3200" dirty="0" smtClean="0">
                <a:hlinkClick r:id="rId2"/>
              </a:rPr>
              <a:t>atownshend@marinadockage.com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314-241-7355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89762" y="3356658"/>
            <a:ext cx="3483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to the current marina/boatyard industry survey:</a:t>
            </a:r>
          </a:p>
          <a:p>
            <a:endParaRPr lang="en-US" dirty="0"/>
          </a:p>
          <a:p>
            <a:r>
              <a:rPr lang="en-US" dirty="0" err="1" smtClean="0">
                <a:hlinkClick r:id="rId3"/>
              </a:rPr>
              <a:t>www.marinadockage.com</a:t>
            </a:r>
            <a:r>
              <a:rPr lang="en-US" dirty="0" smtClean="0">
                <a:hlinkClick r:id="rId3"/>
              </a:rPr>
              <a:t>/survey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Survey open through October 21.</a:t>
            </a:r>
            <a:endParaRPr lang="en-US" dirty="0"/>
          </a:p>
        </p:txBody>
      </p:sp>
      <p:pic>
        <p:nvPicPr>
          <p:cNvPr id="4" name="Picture 3" descr="MDASurvey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23" y="1614868"/>
            <a:ext cx="2248809" cy="1516051"/>
          </a:xfrm>
          <a:prstGeom prst="rect">
            <a:avLst/>
          </a:prstGeom>
        </p:spPr>
      </p:pic>
      <p:pic>
        <p:nvPicPr>
          <p:cNvPr id="5" name="Picture 4" descr="mda_b&amp;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368"/>
            <a:ext cx="3693368" cy="17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_b&amp;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5" y="274639"/>
            <a:ext cx="3693368" cy="170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15" y="649710"/>
            <a:ext cx="3333645" cy="3585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7781" y="962227"/>
            <a:ext cx="312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15822"/>
                </a:solidFill>
              </a:rPr>
              <a:t>Awarded in two categories: LARGE(more than 250 slips) and SMALL (less than 250 slips)</a:t>
            </a:r>
            <a:endParaRPr lang="en-US" dirty="0">
              <a:solidFill>
                <a:srgbClr val="F1582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7781" y="2442258"/>
            <a:ext cx="272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15822"/>
                </a:solidFill>
              </a:rPr>
              <a:t>Deadline: October 1</a:t>
            </a:r>
            <a:endParaRPr lang="en-US" dirty="0">
              <a:solidFill>
                <a:srgbClr val="F1582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078" y="2442259"/>
            <a:ext cx="37154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00636"/>
                </a:solidFill>
              </a:rPr>
              <a:t>Past Winners:</a:t>
            </a:r>
          </a:p>
          <a:p>
            <a:endParaRPr lang="en-US" sz="1600" dirty="0">
              <a:solidFill>
                <a:srgbClr val="300636"/>
              </a:solidFill>
            </a:endParaRPr>
          </a:p>
          <a:p>
            <a:r>
              <a:rPr lang="en-US" sz="1600" dirty="0" smtClean="0">
                <a:solidFill>
                  <a:srgbClr val="300636"/>
                </a:solidFill>
              </a:rPr>
              <a:t>2015: </a:t>
            </a:r>
            <a:r>
              <a:rPr lang="en-US" sz="1600" dirty="0" err="1" smtClean="0">
                <a:solidFill>
                  <a:srgbClr val="300636"/>
                </a:solidFill>
              </a:rPr>
              <a:t>Harbour</a:t>
            </a:r>
            <a:r>
              <a:rPr lang="en-US" sz="1600" dirty="0" smtClean="0">
                <a:solidFill>
                  <a:srgbClr val="300636"/>
                </a:solidFill>
              </a:rPr>
              <a:t> Town Yacht Basin, SC</a:t>
            </a:r>
          </a:p>
          <a:p>
            <a:r>
              <a:rPr lang="en-US" sz="1600" dirty="0" smtClean="0">
                <a:solidFill>
                  <a:srgbClr val="300636"/>
                </a:solidFill>
              </a:rPr>
              <a:t>           Marina Jack, FL</a:t>
            </a:r>
          </a:p>
          <a:p>
            <a:r>
              <a:rPr lang="en-US" sz="1600" dirty="0" smtClean="0">
                <a:solidFill>
                  <a:srgbClr val="300636"/>
                </a:solidFill>
              </a:rPr>
              <a:t>2014: Glen Cove Marina, CA</a:t>
            </a:r>
          </a:p>
          <a:p>
            <a:r>
              <a:rPr lang="en-US" sz="1600" dirty="0" smtClean="0">
                <a:solidFill>
                  <a:srgbClr val="300636"/>
                </a:solidFill>
              </a:rPr>
              <a:t>           Narrows Marina, WA</a:t>
            </a:r>
          </a:p>
          <a:p>
            <a:r>
              <a:rPr lang="en-US" sz="1600" dirty="0" smtClean="0">
                <a:solidFill>
                  <a:srgbClr val="300636"/>
                </a:solidFill>
              </a:rPr>
              <a:t>2013: Nantucket Boat Basin, MA</a:t>
            </a:r>
          </a:p>
          <a:p>
            <a:r>
              <a:rPr lang="en-US" sz="1600" dirty="0">
                <a:solidFill>
                  <a:srgbClr val="300636"/>
                </a:solidFill>
              </a:rPr>
              <a:t> </a:t>
            </a:r>
            <a:r>
              <a:rPr lang="en-US" sz="1600" dirty="0" smtClean="0">
                <a:solidFill>
                  <a:srgbClr val="300636"/>
                </a:solidFill>
              </a:rPr>
              <a:t>          Southport Marina, NC</a:t>
            </a:r>
          </a:p>
          <a:p>
            <a:r>
              <a:rPr lang="en-US" sz="1600" dirty="0" smtClean="0">
                <a:solidFill>
                  <a:srgbClr val="300636"/>
                </a:solidFill>
              </a:rPr>
              <a:t>2012: Sunrise Harbor Marina, FL</a:t>
            </a:r>
          </a:p>
          <a:p>
            <a:r>
              <a:rPr lang="en-US" sz="1600" dirty="0">
                <a:solidFill>
                  <a:srgbClr val="300636"/>
                </a:solidFill>
              </a:rPr>
              <a:t> </a:t>
            </a:r>
            <a:r>
              <a:rPr lang="en-US" sz="1600" dirty="0" smtClean="0">
                <a:solidFill>
                  <a:srgbClr val="300636"/>
                </a:solidFill>
              </a:rPr>
              <a:t>          Dillon Marina, CO</a:t>
            </a:r>
          </a:p>
          <a:p>
            <a:r>
              <a:rPr lang="en-US" sz="1600" dirty="0" smtClean="0">
                <a:solidFill>
                  <a:srgbClr val="300636"/>
                </a:solidFill>
              </a:rPr>
              <a:t>2011: </a:t>
            </a:r>
            <a:r>
              <a:rPr lang="en-US" sz="1600" dirty="0" err="1" smtClean="0">
                <a:solidFill>
                  <a:srgbClr val="300636"/>
                </a:solidFill>
              </a:rPr>
              <a:t>Nestegg</a:t>
            </a:r>
            <a:r>
              <a:rPr lang="en-US" sz="1600" dirty="0" smtClean="0">
                <a:solidFill>
                  <a:srgbClr val="300636"/>
                </a:solidFill>
              </a:rPr>
              <a:t> Marine, WI</a:t>
            </a:r>
          </a:p>
          <a:p>
            <a:r>
              <a:rPr lang="en-US" sz="1600" dirty="0">
                <a:solidFill>
                  <a:srgbClr val="300636"/>
                </a:solidFill>
              </a:rPr>
              <a:t> </a:t>
            </a:r>
            <a:r>
              <a:rPr lang="en-US" sz="1600" dirty="0" smtClean="0">
                <a:solidFill>
                  <a:srgbClr val="300636"/>
                </a:solidFill>
              </a:rPr>
              <a:t>          Sunset Marina, MD</a:t>
            </a:r>
          </a:p>
          <a:p>
            <a:r>
              <a:rPr lang="en-US" sz="1600" dirty="0" smtClean="0">
                <a:solidFill>
                  <a:srgbClr val="300636"/>
                </a:solidFill>
              </a:rPr>
              <a:t>2010: Bridge Marina, NJ</a:t>
            </a:r>
          </a:p>
          <a:p>
            <a:r>
              <a:rPr lang="en-US" sz="1600" dirty="0">
                <a:solidFill>
                  <a:srgbClr val="300636"/>
                </a:solidFill>
              </a:rPr>
              <a:t> </a:t>
            </a:r>
            <a:r>
              <a:rPr lang="en-US" sz="1600" dirty="0" smtClean="0">
                <a:solidFill>
                  <a:srgbClr val="300636"/>
                </a:solidFill>
              </a:rPr>
              <a:t>          Sevens Points Marina, PA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81" y="5226130"/>
            <a:ext cx="3227488" cy="1545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2197" y="3976931"/>
            <a:ext cx="3426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5453"/>
                </a:solidFill>
              </a:rPr>
              <a:t>2016 Marina of the Year awards will be presented on December 1 at 4:30 p.m. in St. Charles, Missouri, at </a:t>
            </a:r>
            <a:endParaRPr lang="en-US" i="1" dirty="0">
              <a:solidFill>
                <a:srgbClr val="0054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Marina Industry Survey</a:t>
            </a:r>
            <a:br>
              <a:rPr lang="en-US" dirty="0" smtClean="0"/>
            </a:br>
            <a:r>
              <a:rPr lang="en-US" sz="2700" i="1" dirty="0"/>
              <a:t>Why are survey statistics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9261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ndustry performance statistics are underutilized by the marina industry.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245974"/>
            <a:ext cx="822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/>
              <a:t>Important for the growth of the industry (</a:t>
            </a:r>
            <a:r>
              <a:rPr lang="en-US" sz="2800" i="1" dirty="0"/>
              <a:t>finding investors, especially firms new to marina/waterfront development</a:t>
            </a:r>
            <a:r>
              <a:rPr lang="en-US" sz="2800" dirty="0"/>
              <a:t>)</a:t>
            </a:r>
          </a:p>
          <a:p>
            <a:pPr lvl="1"/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Vital to your own growth and planning (</a:t>
            </a:r>
            <a:r>
              <a:rPr lang="en-US" sz="2800" i="1" dirty="0"/>
              <a:t>gauging how your business performs against your peers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  <p:pic>
        <p:nvPicPr>
          <p:cNvPr id="7" name="Picture 6" descr="MDASurvey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07" y="0"/>
            <a:ext cx="2853924" cy="19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Industry Survey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6773333" cy="2175933"/>
          </a:xfrm>
        </p:spPr>
        <p:txBody>
          <a:bodyPr/>
          <a:lstStyle/>
          <a:p>
            <a:r>
              <a:rPr lang="en-US" dirty="0" smtClean="0"/>
              <a:t>Respondent profile – </a:t>
            </a:r>
            <a:r>
              <a:rPr lang="en-US" i="1" dirty="0" smtClean="0"/>
              <a:t>general reflection of the population </a:t>
            </a:r>
            <a:r>
              <a:rPr lang="en-US" sz="2200" i="1" dirty="0"/>
              <a:t>(State, </a:t>
            </a:r>
            <a:r>
              <a:rPr lang="en-US" sz="2200" i="1" dirty="0" err="1"/>
              <a:t>waterbody</a:t>
            </a:r>
            <a:r>
              <a:rPr lang="en-US" sz="2200" i="1" dirty="0"/>
              <a:t>, size, ownership, age)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157767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Occupancy and Rates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Products/Services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Revenues and Expenses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Gross Profit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31" y="5221783"/>
            <a:ext cx="4762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National Perspective</a:t>
            </a:r>
            <a:r>
              <a:rPr lang="en-US" sz="3200" dirty="0"/>
              <a:t>–gauge the overall health of the industry as a whole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1490" y="2961903"/>
            <a:ext cx="3316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The Breakdown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Region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Size/#of Slips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Ownership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Type of facility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Age of the facility</a:t>
            </a:r>
          </a:p>
        </p:txBody>
      </p:sp>
      <p:pic>
        <p:nvPicPr>
          <p:cNvPr id="8" name="Picture 7" descr="MDASurvey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87" y="293996"/>
            <a:ext cx="2071760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46988" y="260952"/>
            <a:ext cx="6150391" cy="2065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Annual Marina/Boatyard Industry Survey Trends</a:t>
            </a:r>
            <a:endParaRPr lang="en-US" sz="3600" dirty="0"/>
          </a:p>
        </p:txBody>
      </p:sp>
      <p:pic>
        <p:nvPicPr>
          <p:cNvPr id="4" name="Picture 3" descr="MDASurvey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8" y="0"/>
            <a:ext cx="2071760" cy="1396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70" y="0"/>
            <a:ext cx="5125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1108" y="2326509"/>
            <a:ext cx="435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We’ve compiled data from 2009 to the present to show industry trends in occupancy rates, gross profits and expenses overtime.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78329" y="4421529"/>
            <a:ext cx="443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report: December 2016 Trends issue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367" y="4977114"/>
            <a:ext cx="392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to current marina/boatyard industry survey: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www.marinadockage.com/survey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567" y="555585"/>
            <a:ext cx="3032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Surveys Topics:</a:t>
            </a:r>
          </a:p>
          <a:p>
            <a:endParaRPr lang="en-US" dirty="0"/>
          </a:p>
          <a:p>
            <a:r>
              <a:rPr lang="en-US" dirty="0" smtClean="0"/>
              <a:t>Clean Marina</a:t>
            </a:r>
          </a:p>
          <a:p>
            <a:r>
              <a:rPr lang="en-US" dirty="0" smtClean="0"/>
              <a:t>Wage Survey</a:t>
            </a:r>
          </a:p>
          <a:p>
            <a:r>
              <a:rPr lang="en-US" dirty="0" smtClean="0"/>
              <a:t>Environmental Responsibility</a:t>
            </a:r>
          </a:p>
          <a:p>
            <a:r>
              <a:rPr lang="en-US" dirty="0" smtClean="0"/>
              <a:t>Dry Storage</a:t>
            </a:r>
          </a:p>
          <a:p>
            <a:r>
              <a:rPr lang="en-US" dirty="0" smtClean="0"/>
              <a:t>Safety/OSHA Compliance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652" y="3477133"/>
            <a:ext cx="4155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Expanded topic/product coverage:</a:t>
            </a:r>
          </a:p>
          <a:p>
            <a:endParaRPr lang="en-US" dirty="0"/>
          </a:p>
          <a:p>
            <a:r>
              <a:rPr lang="en-US" dirty="0" smtClean="0"/>
              <a:t>Other product surveys (</a:t>
            </a:r>
            <a:r>
              <a:rPr lang="en-US" dirty="0" err="1" smtClean="0"/>
              <a:t>pumpout</a:t>
            </a:r>
            <a:r>
              <a:rPr lang="en-US" dirty="0" smtClean="0"/>
              <a:t>, docks, software, fuel)</a:t>
            </a:r>
          </a:p>
          <a:p>
            <a:r>
              <a:rPr lang="en-US" dirty="0" smtClean="0"/>
              <a:t>Part two industry survey (Business Operations)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32" y="0"/>
            <a:ext cx="5125630" cy="6858000"/>
          </a:xfrm>
          <a:prstGeom prst="rect">
            <a:avLst/>
          </a:prstGeom>
        </p:spPr>
      </p:pic>
      <p:pic>
        <p:nvPicPr>
          <p:cNvPr id="6" name="Picture 5" descr="MDASurvey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8" y="734402"/>
            <a:ext cx="2071760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ASurvey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8" y="734402"/>
            <a:ext cx="2071760" cy="1396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347" y="734402"/>
            <a:ext cx="481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2016 </a:t>
            </a:r>
            <a:r>
              <a:rPr lang="en-US" sz="2800" dirty="0" err="1" smtClean="0"/>
              <a:t>Pumpout</a:t>
            </a:r>
            <a:r>
              <a:rPr lang="en-US" sz="2800" dirty="0" smtClean="0"/>
              <a:t> Survey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26916" y="2314937"/>
            <a:ext cx="50928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Topics: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Do you charge for service?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Pumpout</a:t>
            </a:r>
            <a:r>
              <a:rPr lang="en-US" sz="2400" dirty="0" smtClean="0">
                <a:solidFill>
                  <a:srgbClr val="FF0000"/>
                </a:solidFill>
              </a:rPr>
              <a:t> service cost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Type of </a:t>
            </a:r>
            <a:r>
              <a:rPr lang="en-US" sz="2400" dirty="0" err="1" smtClean="0">
                <a:solidFill>
                  <a:srgbClr val="FF0000"/>
                </a:solidFill>
              </a:rPr>
              <a:t>pumpout</a:t>
            </a:r>
            <a:r>
              <a:rPr lang="en-US" sz="2400" dirty="0" smtClean="0">
                <a:solidFill>
                  <a:srgbClr val="FF0000"/>
                </a:solidFill>
              </a:rPr>
              <a:t> service </a:t>
            </a:r>
            <a:r>
              <a:rPr lang="en-US" sz="2000" dirty="0" smtClean="0">
                <a:solidFill>
                  <a:srgbClr val="FF0000"/>
                </a:solidFill>
              </a:rPr>
              <a:t>(in-slip </a:t>
            </a:r>
            <a:r>
              <a:rPr lang="en-US" sz="2000" dirty="0" err="1" smtClean="0">
                <a:solidFill>
                  <a:srgbClr val="FF0000"/>
                </a:solidFill>
              </a:rPr>
              <a:t>pumpout</a:t>
            </a:r>
            <a:r>
              <a:rPr lang="en-US" sz="2000" dirty="0" smtClean="0">
                <a:solidFill>
                  <a:srgbClr val="FF0000"/>
                </a:solidFill>
              </a:rPr>
              <a:t>; dock </a:t>
            </a:r>
            <a:r>
              <a:rPr lang="en-US" sz="2000" dirty="0" err="1" smtClean="0">
                <a:solidFill>
                  <a:srgbClr val="FF0000"/>
                </a:solidFill>
              </a:rPr>
              <a:t>pumpout</a:t>
            </a:r>
            <a:r>
              <a:rPr lang="en-US" sz="2000" dirty="0" smtClean="0">
                <a:solidFill>
                  <a:srgbClr val="FF0000"/>
                </a:solidFill>
              </a:rPr>
              <a:t> system; </a:t>
            </a:r>
            <a:r>
              <a:rPr lang="en-US" sz="2000" dirty="0" err="1" smtClean="0">
                <a:solidFill>
                  <a:srgbClr val="FF0000"/>
                </a:solidFill>
              </a:rPr>
              <a:t>pumpout</a:t>
            </a:r>
            <a:r>
              <a:rPr lang="en-US" sz="2000" dirty="0" smtClean="0">
                <a:solidFill>
                  <a:srgbClr val="FF0000"/>
                </a:solidFill>
              </a:rPr>
              <a:t> boat; portable </a:t>
            </a:r>
            <a:r>
              <a:rPr lang="en-US" sz="2000" dirty="0" err="1" smtClean="0">
                <a:solidFill>
                  <a:srgbClr val="FF0000"/>
                </a:solidFill>
              </a:rPr>
              <a:t>pumpout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Type of pump equipment </a:t>
            </a:r>
            <a:r>
              <a:rPr lang="en-US" sz="2000" dirty="0" smtClean="0">
                <a:solidFill>
                  <a:srgbClr val="FF0000"/>
                </a:solidFill>
              </a:rPr>
              <a:t>(diaphragm; vacuum; peristaltic)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Pumpout</a:t>
            </a:r>
            <a:r>
              <a:rPr lang="en-US" sz="2400" dirty="0" smtClean="0">
                <a:solidFill>
                  <a:srgbClr val="FF0000"/>
                </a:solidFill>
              </a:rPr>
              <a:t> equipment age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Pumpout</a:t>
            </a:r>
            <a:r>
              <a:rPr lang="en-US" sz="2400" dirty="0" smtClean="0">
                <a:solidFill>
                  <a:srgbClr val="FF0000"/>
                </a:solidFill>
              </a:rPr>
              <a:t> maintenance schedule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6776" y="3078866"/>
            <a:ext cx="4213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The Breakdown (demographics):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By location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By type of </a:t>
            </a:r>
            <a:r>
              <a:rPr lang="en-US" sz="2400" dirty="0" err="1" smtClean="0">
                <a:solidFill>
                  <a:srgbClr val="0070C0"/>
                </a:solidFill>
              </a:rPr>
              <a:t>waterbody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By type of facility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By type of ownership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By size (slips)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By facility age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By occupancy rate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95" y="-40380"/>
            <a:ext cx="8207736" cy="6248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5042" y="5934670"/>
            <a:ext cx="5692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8137" y="2098423"/>
            <a:ext cx="14602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14.5%</a:t>
            </a:r>
            <a:endParaRPr lang="en-US" sz="40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4120" y="1941395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E7A0B1"/>
                  </a:solidFill>
                  <a:prstDash val="solid"/>
                </a:ln>
                <a:solidFill>
                  <a:srgbClr val="E7A0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11%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6587" y="1515301"/>
            <a:ext cx="15513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D3F8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12.5%</a:t>
            </a:r>
            <a:endParaRPr lang="en-US" sz="4000" b="1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D3F8D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7640" y="1158258"/>
            <a:ext cx="12861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DDBFF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40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DDBFF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.5%</a:t>
            </a:r>
            <a:endParaRPr lang="en-US" sz="4000" b="1" dirty="0"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DDBFF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0441" y="4598954"/>
            <a:ext cx="16695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8B6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4.5%</a:t>
            </a:r>
            <a:endParaRPr lang="en-US" sz="4800" b="1" dirty="0">
              <a:ln w="12700">
                <a:solidFill>
                  <a:srgbClr val="8B6C38"/>
                </a:solidFill>
                <a:prstDash val="solid"/>
              </a:ln>
              <a:solidFill>
                <a:srgbClr val="8B6C3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9594" y="2929420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10%</a:t>
            </a:r>
            <a:endParaRPr lang="en-US" sz="4800" b="1" dirty="0"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5132" y="5401021"/>
            <a:ext cx="12861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BCBA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3.5%</a:t>
            </a:r>
            <a:endParaRPr lang="en-US" sz="40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BCBA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6543" y="5014452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2F2F"/>
                  </a:solidFill>
                  <a:prstDash val="solid"/>
                </a:ln>
                <a:solidFill>
                  <a:srgbClr val="F0A29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4800" b="1" dirty="0" smtClean="0">
                <a:ln w="12700">
                  <a:solidFill>
                    <a:srgbClr val="FF2F2F"/>
                  </a:solidFill>
                  <a:prstDash val="solid"/>
                </a:ln>
                <a:solidFill>
                  <a:srgbClr val="F0A29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dirty="0">
              <a:ln w="12700">
                <a:solidFill>
                  <a:srgbClr val="FF2F2F"/>
                </a:solidFill>
                <a:prstDash val="solid"/>
              </a:ln>
              <a:solidFill>
                <a:srgbClr val="F0A29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70179" y="3984036"/>
            <a:ext cx="1736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37.5%</a:t>
            </a:r>
            <a:endParaRPr lang="en-US" sz="4800" b="1" dirty="0">
              <a:ln w="12700">
                <a:solidFill>
                  <a:srgbClr val="8B6C38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5443" y="465627"/>
            <a:ext cx="242069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WEST</a:t>
            </a:r>
          </a:p>
          <a:p>
            <a:pPr algn="ctr"/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14.5%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0233" y="-84214"/>
            <a:ext cx="179279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MIDWEST</a:t>
            </a: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15%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75206" y="5419120"/>
            <a:ext cx="2422971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45%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02716" y="542571"/>
            <a:ext cx="2070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NORTHEAST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25.5%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5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909</Words>
  <Application>Microsoft Macintosh PowerPoint</Application>
  <PresentationFormat>Widescreen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Marina Dock Age magazine Editor Anna Townshend</vt:lpstr>
      <vt:lpstr>PowerPoint Presentation</vt:lpstr>
      <vt:lpstr>PowerPoint Presentation</vt:lpstr>
      <vt:lpstr>Marina Industry Survey Why are survey statistics important?</vt:lpstr>
      <vt:lpstr>Annual Industry Survey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Marina Dock Age magazine Editor Anna Townshend</dc:title>
  <dc:creator>Anna Townshend</dc:creator>
  <cp:lastModifiedBy>Anna Townshend</cp:lastModifiedBy>
  <cp:revision>24</cp:revision>
  <dcterms:created xsi:type="dcterms:W3CDTF">2016-09-29T16:17:39Z</dcterms:created>
  <dcterms:modified xsi:type="dcterms:W3CDTF">2016-11-16T17:35:49Z</dcterms:modified>
</cp:coreProperties>
</file>