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bin" ContentType="application/vnd.openxmlformats-officedocument.presentationml.printerSettings"/>
  <Default Extension="jpg" ContentType="image/jpe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72" r:id="rId2"/>
    <p:sldId id="283" r:id="rId3"/>
    <p:sldId id="257" r:id="rId4"/>
    <p:sldId id="258" r:id="rId5"/>
    <p:sldId id="309" r:id="rId6"/>
    <p:sldId id="259" r:id="rId7"/>
    <p:sldId id="260" r:id="rId8"/>
    <p:sldId id="261" r:id="rId9"/>
    <p:sldId id="262" r:id="rId10"/>
    <p:sldId id="264" r:id="rId11"/>
    <p:sldId id="263" r:id="rId12"/>
    <p:sldId id="306" r:id="rId13"/>
    <p:sldId id="265" r:id="rId14"/>
    <p:sldId id="267" r:id="rId15"/>
    <p:sldId id="270" r:id="rId16"/>
    <p:sldId id="268" r:id="rId17"/>
    <p:sldId id="273" r:id="rId18"/>
    <p:sldId id="274" r:id="rId19"/>
    <p:sldId id="280" r:id="rId20"/>
    <p:sldId id="307" r:id="rId21"/>
    <p:sldId id="266" r:id="rId22"/>
    <p:sldId id="275" r:id="rId23"/>
    <p:sldId id="269" r:id="rId24"/>
    <p:sldId id="276" r:id="rId25"/>
    <p:sldId id="277" r:id="rId26"/>
    <p:sldId id="278" r:id="rId27"/>
    <p:sldId id="281" r:id="rId28"/>
    <p:sldId id="282" r:id="rId29"/>
    <p:sldId id="308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11" r:id="rId42"/>
    <p:sldId id="297" r:id="rId43"/>
    <p:sldId id="298" r:id="rId44"/>
    <p:sldId id="299" r:id="rId45"/>
    <p:sldId id="300" r:id="rId46"/>
    <p:sldId id="301" r:id="rId47"/>
    <p:sldId id="304" r:id="rId48"/>
    <p:sldId id="302" r:id="rId49"/>
    <p:sldId id="303" r:id="rId50"/>
    <p:sldId id="312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F4"/>
    <a:srgbClr val="FF6167"/>
    <a:srgbClr val="1CB5A6"/>
    <a:srgbClr val="000000"/>
    <a:srgbClr val="FF2F2F"/>
    <a:srgbClr val="8B6C38"/>
    <a:srgbClr val="E7A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85" autoAdjust="0"/>
  </p:normalViewPr>
  <p:slideViewPr>
    <p:cSldViewPr snapToGrid="0" snapToObjects="1">
      <p:cViewPr varScale="1">
        <p:scale>
          <a:sx n="112" d="100"/>
          <a:sy n="112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Chart%205%20in%20Microsoft%20Office%20PowerPoint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Office%20PowerPoint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Office%20PowerPoint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Chart%204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Marina (wet slips only)</c:v>
                </c:pt>
                <c:pt idx="1">
                  <c:v>Marina (wet slips/dry storage)</c:v>
                </c:pt>
                <c:pt idx="2">
                  <c:v>Dry storage facility only</c:v>
                </c:pt>
                <c:pt idx="3">
                  <c:v>Boatyard (no slips/storage)</c:v>
                </c:pt>
                <c:pt idx="4">
                  <c:v>Boatyard (w/ slips/storage)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0.17</c:v>
                </c:pt>
                <c:pt idx="2">
                  <c:v>0.02</c:v>
                </c:pt>
                <c:pt idx="3">
                  <c:v>0.06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3 in Microsoft Office PowerPoint]Sheet1'!$B$1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Inland-East</c:v>
                </c:pt>
                <c:pt idx="5">
                  <c:v>Inland-Central</c:v>
                </c:pt>
              </c:strCache>
            </c:strRef>
          </c:cat>
          <c:val>
            <c:numRef>
              <c:f>'[Chart 3 in Microsoft Office PowerPoint]Sheet1'!$B$2:$B$7</c:f>
              <c:numCache>
                <c:formatCode>0%</c:formatCode>
                <c:ptCount val="6"/>
                <c:pt idx="0">
                  <c:v>0.11</c:v>
                </c:pt>
                <c:pt idx="1">
                  <c:v>0.05</c:v>
                </c:pt>
                <c:pt idx="2">
                  <c:v>0.12</c:v>
                </c:pt>
                <c:pt idx="4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PowerPoint]Sheet1'!$C$1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Inland-East</c:v>
                </c:pt>
                <c:pt idx="5">
                  <c:v>Inland-Central</c:v>
                </c:pt>
              </c:strCache>
            </c:strRef>
          </c:cat>
          <c:val>
            <c:numRef>
              <c:f>'[Chart 3 in Microsoft Office PowerPoint]Sheet1'!$C$2:$C$7</c:f>
              <c:numCache>
                <c:formatCode>0%</c:formatCode>
                <c:ptCount val="6"/>
                <c:pt idx="0">
                  <c:v>0.24</c:v>
                </c:pt>
                <c:pt idx="1">
                  <c:v>0.24</c:v>
                </c:pt>
                <c:pt idx="2">
                  <c:v>0.16</c:v>
                </c:pt>
                <c:pt idx="3">
                  <c:v>0.12</c:v>
                </c:pt>
                <c:pt idx="4">
                  <c:v>0.21</c:v>
                </c:pt>
                <c:pt idx="5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PowerPoint]Sheet1'!$D$1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Inland-East</c:v>
                </c:pt>
                <c:pt idx="5">
                  <c:v>Inland-Central</c:v>
                </c:pt>
              </c:strCache>
            </c:strRef>
          </c:cat>
          <c:val>
            <c:numRef>
              <c:f>'[Chart 3 in Microsoft Office PowerPoint]Sheet1'!$D$2:$D$7</c:f>
              <c:numCache>
                <c:formatCode>0%</c:formatCode>
                <c:ptCount val="6"/>
                <c:pt idx="0">
                  <c:v>0.16</c:v>
                </c:pt>
                <c:pt idx="1">
                  <c:v>0.18</c:v>
                </c:pt>
                <c:pt idx="2">
                  <c:v>0.12</c:v>
                </c:pt>
                <c:pt idx="3">
                  <c:v>0.19</c:v>
                </c:pt>
                <c:pt idx="4">
                  <c:v>0.26</c:v>
                </c:pt>
                <c:pt idx="5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'[Chart 3 in Microsoft Office PowerPoint]Sheet1'!$E$1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Inland-East</c:v>
                </c:pt>
                <c:pt idx="5">
                  <c:v>Inland-Central</c:v>
                </c:pt>
              </c:strCache>
            </c:strRef>
          </c:cat>
          <c:val>
            <c:numRef>
              <c:f>'[Chart 3 in Microsoft Office PowerPoint]Sheet1'!$E$2:$E$7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0.32</c:v>
                </c:pt>
                <c:pt idx="3">
                  <c:v>0.12</c:v>
                </c:pt>
                <c:pt idx="4">
                  <c:v>0.21</c:v>
                </c:pt>
                <c:pt idx="5">
                  <c:v>0.32</c:v>
                </c:pt>
              </c:numCache>
            </c:numRef>
          </c:val>
        </c:ser>
        <c:ser>
          <c:idx val="4"/>
          <c:order val="4"/>
          <c:tx>
            <c:strRef>
              <c:f>'[Chart 3 in Microsoft Office PowerPoint]Sheet1'!$F$1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Inland-East</c:v>
                </c:pt>
                <c:pt idx="5">
                  <c:v>Inland-Central</c:v>
                </c:pt>
              </c:strCache>
            </c:strRef>
          </c:cat>
          <c:val>
            <c:numRef>
              <c:f>'[Chart 3 in Microsoft Office PowerPoint]Sheet1'!$F$2:$F$7</c:f>
              <c:numCache>
                <c:formatCode>0%</c:formatCode>
                <c:ptCount val="6"/>
                <c:pt idx="0">
                  <c:v>0.14</c:v>
                </c:pt>
                <c:pt idx="1">
                  <c:v>0.18</c:v>
                </c:pt>
                <c:pt idx="2">
                  <c:v>0.12</c:v>
                </c:pt>
                <c:pt idx="3">
                  <c:v>0.19</c:v>
                </c:pt>
                <c:pt idx="4">
                  <c:v>0.09</c:v>
                </c:pt>
                <c:pt idx="5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3 in Microsoft Office PowerPoint]Sheet1'!$G$1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Inland-East</c:v>
                </c:pt>
                <c:pt idx="5">
                  <c:v>Inland-Central</c:v>
                </c:pt>
              </c:strCache>
            </c:strRef>
          </c:cat>
          <c:val>
            <c:numRef>
              <c:f>'[Chart 3 in Microsoft Office PowerPoint]Sheet1'!$G$2:$G$7</c:f>
              <c:numCache>
                <c:formatCode>0%</c:formatCode>
                <c:ptCount val="6"/>
                <c:pt idx="0">
                  <c:v>0.11</c:v>
                </c:pt>
                <c:pt idx="1">
                  <c:v>0.08</c:v>
                </c:pt>
                <c:pt idx="2">
                  <c:v>0.08</c:v>
                </c:pt>
                <c:pt idx="3">
                  <c:v>0.38</c:v>
                </c:pt>
                <c:pt idx="4">
                  <c:v>0.08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9327896"/>
        <c:axId val="2081660664"/>
        <c:axId val="0"/>
      </c:bar3DChart>
      <c:catAx>
        <c:axId val="-2069327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81660664"/>
        <c:crosses val="autoZero"/>
        <c:auto val="1"/>
        <c:lblAlgn val="ctr"/>
        <c:lblOffset val="100"/>
        <c:noMultiLvlLbl val="0"/>
      </c:catAx>
      <c:valAx>
        <c:axId val="2081660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9327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5 in Microsoft Office PowerPoint]Sheet1'!$A$13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val>
            <c:numRef>
              <c:f>'[Chart 5 in Microsoft Office PowerPoint]Sheet1'!$B$13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5 in Microsoft Office PowerPoint]Sheet1'!$A$14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val>
            <c:numRef>
              <c:f>'[Chart 5 in Microsoft Office PowerPoint]Sheet1'!$B$14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5 in Microsoft Office PowerPoint]Sheet1'!$A$15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val>
            <c:numRef>
              <c:f>'[Chart 5 in Microsoft Office PowerPoint]Sheet1'!$B$15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'[Chart 5 in Microsoft Office PowerPoint]Sheet1'!$A$16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val>
            <c:numRef>
              <c:f>'[Chart 5 in Microsoft Office PowerPoint]Sheet1'!$B$16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'[Chart 5 in Microsoft Office PowerPoint]Sheet1'!$A$17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val>
            <c:numRef>
              <c:f>'[Chart 5 in Microsoft Office PowerPoint]Sheet1'!$B$17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5 in Microsoft Office PowerPoint]Sheet1'!$A$18</c:f>
              <c:strCache>
                <c:ptCount val="1"/>
                <c:pt idx="0">
                  <c:v>Full-100%</c:v>
                </c:pt>
              </c:strCache>
            </c:strRef>
          </c:tx>
          <c:invertIfNegative val="0"/>
          <c:val>
            <c:numRef>
              <c:f>'[Chart 5 in Microsoft Office PowerPoint]Sheet1'!$B$18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9492840"/>
        <c:axId val="2081799064"/>
        <c:axId val="0"/>
      </c:bar3DChart>
      <c:catAx>
        <c:axId val="-2069492840"/>
        <c:scaling>
          <c:orientation val="minMax"/>
        </c:scaling>
        <c:delete val="1"/>
        <c:axPos val="b"/>
        <c:majorTickMark val="out"/>
        <c:minorTickMark val="none"/>
        <c:tickLblPos val="nextTo"/>
        <c:crossAx val="2081799064"/>
        <c:crosses val="autoZero"/>
        <c:auto val="1"/>
        <c:lblAlgn val="ctr"/>
        <c:lblOffset val="100"/>
        <c:noMultiLvlLbl val="0"/>
      </c:catAx>
      <c:valAx>
        <c:axId val="2081799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9492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Small-100 slips or less</c:v>
                </c:pt>
                <c:pt idx="1">
                  <c:v>Medium-100 to 250 slips</c:v>
                </c:pt>
                <c:pt idx="2">
                  <c:v>Large-More than 250 slips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0.09</c:v>
                </c:pt>
                <c:pt idx="2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Small-100 slips or less</c:v>
                </c:pt>
                <c:pt idx="1">
                  <c:v>Medium-100 to 250 slips</c:v>
                </c:pt>
                <c:pt idx="2">
                  <c:v>Large-More than 250 slips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0.14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Small-100 slips or less</c:v>
                </c:pt>
                <c:pt idx="1">
                  <c:v>Medium-100 to 250 slips</c:v>
                </c:pt>
                <c:pt idx="2">
                  <c:v>Large-More than 250 slips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Small-100 slips or less</c:v>
                </c:pt>
                <c:pt idx="1">
                  <c:v>Medium-100 to 250 slips</c:v>
                </c:pt>
                <c:pt idx="2">
                  <c:v>Large-More than 250 slips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0.28</c:v>
                </c:pt>
                <c:pt idx="1">
                  <c:v>0.2</c:v>
                </c:pt>
                <c:pt idx="2">
                  <c:v>0.28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Small-100 slips or less</c:v>
                </c:pt>
                <c:pt idx="1">
                  <c:v>Medium-100 to 250 slips</c:v>
                </c:pt>
                <c:pt idx="2">
                  <c:v>Large-More than 250 slips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0.14</c:v>
                </c:pt>
                <c:pt idx="1">
                  <c:v>0.11</c:v>
                </c:pt>
                <c:pt idx="2">
                  <c:v>0.18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Small-100 slips or less</c:v>
                </c:pt>
                <c:pt idx="1">
                  <c:v>Medium-100 to 250 slips</c:v>
                </c:pt>
                <c:pt idx="2">
                  <c:v>Large-More than 250 slips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0.14</c:v>
                </c:pt>
                <c:pt idx="1">
                  <c:v>0.15</c:v>
                </c:pt>
                <c:pt idx="2">
                  <c:v>0.07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1847432"/>
        <c:axId val="2081850440"/>
        <c:axId val="0"/>
      </c:bar3DChart>
      <c:catAx>
        <c:axId val="2081847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81850440"/>
        <c:crosses val="autoZero"/>
        <c:auto val="1"/>
        <c:lblAlgn val="ctr"/>
        <c:lblOffset val="100"/>
        <c:noMultiLvlLbl val="0"/>
      </c:catAx>
      <c:valAx>
        <c:axId val="2081850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81847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5 in Microsoft Office PowerPoint]Sheet1'!$A$13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val>
            <c:numRef>
              <c:f>'[Chart 5 in Microsoft Office PowerPoint]Sheet1'!$B$13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5 in Microsoft Office PowerPoint]Sheet1'!$A$14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val>
            <c:numRef>
              <c:f>'[Chart 5 in Microsoft Office PowerPoint]Sheet1'!$B$14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5 in Microsoft Office PowerPoint]Sheet1'!$A$15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val>
            <c:numRef>
              <c:f>'[Chart 5 in Microsoft Office PowerPoint]Sheet1'!$B$15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'[Chart 5 in Microsoft Office PowerPoint]Sheet1'!$A$16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val>
            <c:numRef>
              <c:f>'[Chart 5 in Microsoft Office PowerPoint]Sheet1'!$B$16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'[Chart 5 in Microsoft Office PowerPoint]Sheet1'!$A$17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val>
            <c:numRef>
              <c:f>'[Chart 5 in Microsoft Office PowerPoint]Sheet1'!$B$17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5 in Microsoft Office PowerPoint]Sheet1'!$A$18</c:f>
              <c:strCache>
                <c:ptCount val="1"/>
                <c:pt idx="0">
                  <c:v>Full-100%</c:v>
                </c:pt>
              </c:strCache>
            </c:strRef>
          </c:tx>
          <c:invertIfNegative val="0"/>
          <c:val>
            <c:numRef>
              <c:f>'[Chart 5 in Microsoft Office PowerPoint]Sheet1'!$B$18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991800760"/>
        <c:axId val="-1991797784"/>
        <c:axId val="0"/>
      </c:bar3DChart>
      <c:catAx>
        <c:axId val="-1991800760"/>
        <c:scaling>
          <c:orientation val="minMax"/>
        </c:scaling>
        <c:delete val="1"/>
        <c:axPos val="b"/>
        <c:majorTickMark val="out"/>
        <c:minorTickMark val="none"/>
        <c:tickLblPos val="nextTo"/>
        <c:crossAx val="-1991797784"/>
        <c:crosses val="autoZero"/>
        <c:auto val="1"/>
        <c:lblAlgn val="ctr"/>
        <c:lblOffset val="100"/>
        <c:noMultiLvlLbl val="0"/>
      </c:catAx>
      <c:valAx>
        <c:axId val="-19917977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91800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Medium- 60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0.12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Medium- 60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Medium- 60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1">
                  <c:v>0.25</c:v>
                </c:pt>
                <c:pt idx="2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Medium- 60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</c:v>
                </c:pt>
                <c:pt idx="1">
                  <c:v>0.18</c:v>
                </c:pt>
                <c:pt idx="2">
                  <c:v>0.27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Medium- 60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</c:v>
                </c:pt>
                <c:pt idx="1">
                  <c:v>0.08</c:v>
                </c:pt>
                <c:pt idx="2">
                  <c:v>0.19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Medium- 60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1">
                  <c:v>0.13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992232984"/>
        <c:axId val="-1992229976"/>
        <c:axId val="0"/>
      </c:bar3DChart>
      <c:catAx>
        <c:axId val="-1992232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992229976"/>
        <c:crosses val="autoZero"/>
        <c:auto val="1"/>
        <c:lblAlgn val="ctr"/>
        <c:lblOffset val="100"/>
        <c:noMultiLvlLbl val="0"/>
      </c:catAx>
      <c:valAx>
        <c:axId val="-19922299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92232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5 in Microsoft Office PowerPoint]Sheet1'!$A$13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val>
            <c:numRef>
              <c:f>'[Chart 5 in Microsoft Office PowerPoint]Sheet1'!$B$13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5 in Microsoft Office PowerPoint]Sheet1'!$A$14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val>
            <c:numRef>
              <c:f>'[Chart 5 in Microsoft Office PowerPoint]Sheet1'!$B$14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5 in Microsoft Office PowerPoint]Sheet1'!$A$15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val>
            <c:numRef>
              <c:f>'[Chart 5 in Microsoft Office PowerPoint]Sheet1'!$B$15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'[Chart 5 in Microsoft Office PowerPoint]Sheet1'!$A$16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val>
            <c:numRef>
              <c:f>'[Chart 5 in Microsoft Office PowerPoint]Sheet1'!$B$16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'[Chart 5 in Microsoft Office PowerPoint]Sheet1'!$A$17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val>
            <c:numRef>
              <c:f>'[Chart 5 in Microsoft Office PowerPoint]Sheet1'!$B$17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5 in Microsoft Office PowerPoint]Sheet1'!$A$18</c:f>
              <c:strCache>
                <c:ptCount val="1"/>
                <c:pt idx="0">
                  <c:v>Full-100%</c:v>
                </c:pt>
              </c:strCache>
            </c:strRef>
          </c:tx>
          <c:invertIfNegative val="0"/>
          <c:val>
            <c:numRef>
              <c:f>'[Chart 5 in Microsoft Office PowerPoint]Sheet1'!$B$18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1785064"/>
        <c:axId val="2081772824"/>
        <c:axId val="0"/>
      </c:bar3DChart>
      <c:catAx>
        <c:axId val="2081785064"/>
        <c:scaling>
          <c:orientation val="minMax"/>
        </c:scaling>
        <c:delete val="1"/>
        <c:axPos val="b"/>
        <c:majorTickMark val="out"/>
        <c:minorTickMark val="none"/>
        <c:tickLblPos val="nextTo"/>
        <c:crossAx val="2081772824"/>
        <c:crosses val="autoZero"/>
        <c:auto val="1"/>
        <c:lblAlgn val="ctr"/>
        <c:lblOffset val="100"/>
        <c:noMultiLvlLbl val="0"/>
      </c:catAx>
      <c:valAx>
        <c:axId val="2081772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81785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0.14</c:v>
                </c:pt>
                <c:pt idx="2">
                  <c:v>0.1</c:v>
                </c:pt>
                <c:pt idx="3">
                  <c:v>0.07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0.18</c:v>
                </c:pt>
                <c:pt idx="1">
                  <c:v>0.22</c:v>
                </c:pt>
                <c:pt idx="2">
                  <c:v>0.24</c:v>
                </c:pt>
                <c:pt idx="3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0.14</c:v>
                </c:pt>
                <c:pt idx="2">
                  <c:v>0.24</c:v>
                </c:pt>
                <c:pt idx="3">
                  <c:v>0.07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0.24</c:v>
                </c:pt>
                <c:pt idx="1">
                  <c:v>0.28</c:v>
                </c:pt>
                <c:pt idx="2">
                  <c:v>0.19</c:v>
                </c:pt>
                <c:pt idx="3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0.15</c:v>
                </c:pt>
                <c:pt idx="1">
                  <c:v>0.11</c:v>
                </c:pt>
                <c:pt idx="2">
                  <c:v>0.14</c:v>
                </c:pt>
                <c:pt idx="3">
                  <c:v>0.07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0.12</c:v>
                </c:pt>
                <c:pt idx="1">
                  <c:v>0.11</c:v>
                </c:pt>
                <c:pt idx="2">
                  <c:v>0.05</c:v>
                </c:pt>
                <c:pt idx="3">
                  <c:v>0.14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1806104"/>
        <c:axId val="2081809112"/>
        <c:axId val="0"/>
      </c:bar3DChart>
      <c:catAx>
        <c:axId val="2081806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81809112"/>
        <c:crosses val="autoZero"/>
        <c:auto val="1"/>
        <c:lblAlgn val="ctr"/>
        <c:lblOffset val="100"/>
        <c:noMultiLvlLbl val="0"/>
      </c:catAx>
      <c:valAx>
        <c:axId val="2081809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81806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5 in Microsoft Office PowerPoint]Sheet1'!$A$13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val>
            <c:numRef>
              <c:f>'[Chart 5 in Microsoft Office PowerPoint]Sheet1'!$B$13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5 in Microsoft Office PowerPoint]Sheet1'!$A$14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val>
            <c:numRef>
              <c:f>'[Chart 5 in Microsoft Office PowerPoint]Sheet1'!$B$14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5 in Microsoft Office PowerPoint]Sheet1'!$A$15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val>
            <c:numRef>
              <c:f>'[Chart 5 in Microsoft Office PowerPoint]Sheet1'!$B$15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'[Chart 5 in Microsoft Office PowerPoint]Sheet1'!$A$16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val>
            <c:numRef>
              <c:f>'[Chart 5 in Microsoft Office PowerPoint]Sheet1'!$B$16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'[Chart 5 in Microsoft Office PowerPoint]Sheet1'!$A$17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val>
            <c:numRef>
              <c:f>'[Chart 5 in Microsoft Office PowerPoint]Sheet1'!$B$17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5 in Microsoft Office PowerPoint]Sheet1'!$A$18</c:f>
              <c:strCache>
                <c:ptCount val="1"/>
                <c:pt idx="0">
                  <c:v>Full-100%</c:v>
                </c:pt>
              </c:strCache>
            </c:strRef>
          </c:tx>
          <c:invertIfNegative val="0"/>
          <c:val>
            <c:numRef>
              <c:f>'[Chart 5 in Microsoft Office PowerPoint]Sheet1'!$B$18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32849576"/>
        <c:axId val="2132852552"/>
        <c:axId val="0"/>
      </c:bar3DChart>
      <c:catAx>
        <c:axId val="21328495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32852552"/>
        <c:crosses val="autoZero"/>
        <c:auto val="1"/>
        <c:lblAlgn val="ctr"/>
        <c:lblOffset val="100"/>
        <c:noMultiLvlLbl val="0"/>
      </c:catAx>
      <c:valAx>
        <c:axId val="2132852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32849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Marina (wet/dry slips)</c:v>
                </c:pt>
                <c:pt idx="1">
                  <c:v>Dry Storage</c:v>
                </c:pt>
                <c:pt idx="2">
                  <c:v>Marina and Boatyard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%">
                  <c:v>0.1</c:v>
                </c:pt>
                <c:pt idx="2" formatCode="0%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Marina (wet/dry slips)</c:v>
                </c:pt>
                <c:pt idx="1">
                  <c:v>Dry Storage</c:v>
                </c:pt>
                <c:pt idx="2">
                  <c:v>Marina and Boatyard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0.24</c:v>
                </c:pt>
                <c:pt idx="1">
                  <c:v>0.25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Marina (wet/dry slips)</c:v>
                </c:pt>
                <c:pt idx="1">
                  <c:v>Dry Storage</c:v>
                </c:pt>
                <c:pt idx="2">
                  <c:v>Marina and Boatyard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0.19</c:v>
                </c:pt>
                <c:pt idx="1">
                  <c:v>0.25</c:v>
                </c:pt>
                <c:pt idx="2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Marina (wet/dry slips)</c:v>
                </c:pt>
                <c:pt idx="1">
                  <c:v>Dry Storage</c:v>
                </c:pt>
                <c:pt idx="2">
                  <c:v>Marina and Boatyard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Marina (wet/dry slips)</c:v>
                </c:pt>
                <c:pt idx="1">
                  <c:v>Dry Storage</c:v>
                </c:pt>
                <c:pt idx="2">
                  <c:v>Marina and Boatyard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 formatCode="0%">
                  <c:v>0.1</c:v>
                </c:pt>
                <c:pt idx="2" formatCode="0%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Marina (wet/dry slips)</c:v>
                </c:pt>
                <c:pt idx="1">
                  <c:v>Dry Storage</c:v>
                </c:pt>
                <c:pt idx="2">
                  <c:v>Marina and Boatyard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 formatCode="0%">
                  <c:v>0.12</c:v>
                </c:pt>
                <c:pt idx="2" formatCode="0%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2944872"/>
        <c:axId val="-2130185208"/>
        <c:axId val="0"/>
      </c:bar3DChart>
      <c:catAx>
        <c:axId val="2082944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0185208"/>
        <c:crosses val="autoZero"/>
        <c:auto val="1"/>
        <c:lblAlgn val="ctr"/>
        <c:lblOffset val="100"/>
        <c:noMultiLvlLbl val="0"/>
      </c:catAx>
      <c:valAx>
        <c:axId val="-2130185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82944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5 in Microsoft Office PowerPoint]Sheet1'!$A$13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val>
            <c:numRef>
              <c:f>'[Chart 5 in Microsoft Office PowerPoint]Sheet1'!$B$13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5 in Microsoft Office PowerPoint]Sheet1'!$A$14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val>
            <c:numRef>
              <c:f>'[Chart 5 in Microsoft Office PowerPoint]Sheet1'!$B$14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5 in Microsoft Office PowerPoint]Sheet1'!$A$15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val>
            <c:numRef>
              <c:f>'[Chart 5 in Microsoft Office PowerPoint]Sheet1'!$B$15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'[Chart 5 in Microsoft Office PowerPoint]Sheet1'!$A$16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val>
            <c:numRef>
              <c:f>'[Chart 5 in Microsoft Office PowerPoint]Sheet1'!$B$16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'[Chart 5 in Microsoft Office PowerPoint]Sheet1'!$A$17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val>
            <c:numRef>
              <c:f>'[Chart 5 in Microsoft Office PowerPoint]Sheet1'!$B$17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5 in Microsoft Office PowerPoint]Sheet1'!$A$18</c:f>
              <c:strCache>
                <c:ptCount val="1"/>
                <c:pt idx="0">
                  <c:v>Full-100%</c:v>
                </c:pt>
              </c:strCache>
            </c:strRef>
          </c:tx>
          <c:invertIfNegative val="0"/>
          <c:val>
            <c:numRef>
              <c:f>'[Chart 5 in Microsoft Office PowerPoint]Sheet1'!$B$18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30167144"/>
        <c:axId val="-2130136424"/>
        <c:axId val="0"/>
      </c:bar3DChart>
      <c:catAx>
        <c:axId val="-213016714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0136424"/>
        <c:crosses val="autoZero"/>
        <c:auto val="1"/>
        <c:lblAlgn val="ctr"/>
        <c:lblOffset val="100"/>
        <c:noMultiLvlLbl val="0"/>
      </c:catAx>
      <c:valAx>
        <c:axId val="-2130136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0167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Municipal marina</c:v>
                </c:pt>
                <c:pt idx="1">
                  <c:v>County marina</c:v>
                </c:pt>
                <c:pt idx="2">
                  <c:v>State marina</c:v>
                </c:pt>
                <c:pt idx="3">
                  <c:v>Harbor/port district</c:v>
                </c:pt>
                <c:pt idx="4">
                  <c:v>State/national park concenssionaire</c:v>
                </c:pt>
                <c:pt idx="5">
                  <c:v>Private ownership/multiple partners</c:v>
                </c:pt>
                <c:pt idx="6">
                  <c:v>Private ownership/not family owned</c:v>
                </c:pt>
                <c:pt idx="7">
                  <c:v>Private ownership/family owned</c:v>
                </c:pt>
                <c:pt idx="8">
                  <c:v>Corporation/management firm</c:v>
                </c:pt>
                <c:pt idx="9">
                  <c:v>Condominium marina</c:v>
                </c:pt>
                <c:pt idx="10">
                  <c:v>Yacht Club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0.09</c:v>
                </c:pt>
                <c:pt idx="1">
                  <c:v>0.01</c:v>
                </c:pt>
                <c:pt idx="2">
                  <c:v>0.03</c:v>
                </c:pt>
                <c:pt idx="3">
                  <c:v>0.01</c:v>
                </c:pt>
                <c:pt idx="4">
                  <c:v>0.01</c:v>
                </c:pt>
                <c:pt idx="5">
                  <c:v>0.16</c:v>
                </c:pt>
                <c:pt idx="6">
                  <c:v>0.18</c:v>
                </c:pt>
                <c:pt idx="7">
                  <c:v>0.38</c:v>
                </c:pt>
                <c:pt idx="8">
                  <c:v>0.06</c:v>
                </c:pt>
                <c:pt idx="9">
                  <c:v>0.04</c:v>
                </c:pt>
                <c:pt idx="10">
                  <c:v>0.02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0%</c:formatCode>
                <c:ptCount val="4"/>
                <c:pt idx="0">
                  <c:v>0.08</c:v>
                </c:pt>
                <c:pt idx="1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PowerPoint]Sheet1'!$C$2:$C$5</c:f>
              <c:numCache>
                <c:formatCode>0%</c:formatCode>
                <c:ptCount val="4"/>
                <c:pt idx="0">
                  <c:v>0.21</c:v>
                </c:pt>
                <c:pt idx="1">
                  <c:v>0.2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PowerPoint]Sheet1'!$D$2:$D$5</c:f>
              <c:numCache>
                <c:formatCode>0%</c:formatCode>
                <c:ptCount val="4"/>
                <c:pt idx="0">
                  <c:v>0.17</c:v>
                </c:pt>
                <c:pt idx="1">
                  <c:v>0.2</c:v>
                </c:pt>
                <c:pt idx="2">
                  <c:v>0.33</c:v>
                </c:pt>
                <c:pt idx="3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'[Chart in Microsoft Office PowerPoint]Sheet1'!$E$1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PowerPoint]Sheet1'!$E$2:$E$5</c:f>
              <c:numCache>
                <c:formatCode>0%</c:formatCode>
                <c:ptCount val="4"/>
                <c:pt idx="0">
                  <c:v>0.24</c:v>
                </c:pt>
                <c:pt idx="1">
                  <c:v>0.31</c:v>
                </c:pt>
                <c:pt idx="2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'[Chart in Microsoft Office PowerPoint]Sheet1'!$F$1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PowerPoint]Sheet1'!$F$2:$F$5</c:f>
              <c:numCache>
                <c:formatCode>0%</c:formatCode>
                <c:ptCount val="4"/>
                <c:pt idx="0">
                  <c:v>0.15</c:v>
                </c:pt>
                <c:pt idx="1">
                  <c:v>0.12</c:v>
                </c:pt>
                <c:pt idx="2">
                  <c:v>0.17</c:v>
                </c:pt>
                <c:pt idx="3">
                  <c:v>0.2</c:v>
                </c:pt>
              </c:numCache>
            </c:numRef>
          </c:val>
        </c:ser>
        <c:ser>
          <c:idx val="5"/>
          <c:order val="5"/>
          <c:tx>
            <c:strRef>
              <c:f>'[Chart in Microsoft Office PowerPoint]Sheet1'!$G$1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PowerPoint]Sheet1'!$G$2:$G$5</c:f>
              <c:numCache>
                <c:formatCode>0%</c:formatCode>
                <c:ptCount val="4"/>
                <c:pt idx="0">
                  <c:v>0.12</c:v>
                </c:pt>
                <c:pt idx="1">
                  <c:v>0.06</c:v>
                </c:pt>
                <c:pt idx="2">
                  <c:v>0.33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991354216"/>
        <c:axId val="-1992006936"/>
        <c:axId val="0"/>
      </c:bar3DChart>
      <c:catAx>
        <c:axId val="-1991354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92006936"/>
        <c:crosses val="autoZero"/>
        <c:auto val="1"/>
        <c:lblAlgn val="ctr"/>
        <c:lblOffset val="100"/>
        <c:noMultiLvlLbl val="0"/>
      </c:catAx>
      <c:valAx>
        <c:axId val="-1992006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91354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5 in Microsoft Office PowerPoint]Sheet1'!$A$13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val>
            <c:numRef>
              <c:f>'[Chart 5 in Microsoft Office PowerPoint]Sheet1'!$B$13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'[Chart 5 in Microsoft Office PowerPoint]Sheet1'!$A$14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val>
            <c:numRef>
              <c:f>'[Chart 5 in Microsoft Office PowerPoint]Sheet1'!$B$14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'[Chart 5 in Microsoft Office PowerPoint]Sheet1'!$A$15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val>
            <c:numRef>
              <c:f>'[Chart 5 in Microsoft Office PowerPoint]Sheet1'!$B$15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'[Chart 5 in Microsoft Office PowerPoint]Sheet1'!$A$16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val>
            <c:numRef>
              <c:f>'[Chart 5 in Microsoft Office PowerPoint]Sheet1'!$B$16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4"/>
          <c:order val="4"/>
          <c:tx>
            <c:strRef>
              <c:f>'[Chart 5 in Microsoft Office PowerPoint]Sheet1'!$A$17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val>
            <c:numRef>
              <c:f>'[Chart 5 in Microsoft Office PowerPoint]Sheet1'!$B$17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5"/>
          <c:order val="5"/>
          <c:tx>
            <c:strRef>
              <c:f>'[Chart 5 in Microsoft Office PowerPoint]Sheet1'!$A$18</c:f>
              <c:strCache>
                <c:ptCount val="1"/>
                <c:pt idx="0">
                  <c:v>Full-100%</c:v>
                </c:pt>
              </c:strCache>
            </c:strRef>
          </c:tx>
          <c:invertIfNegative val="0"/>
          <c:val>
            <c:numRef>
              <c:f>'[Chart 5 in Microsoft Office PowerPoint]Sheet1'!$B$18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991597320"/>
        <c:axId val="-1991594344"/>
        <c:axId val="0"/>
      </c:bar3DChart>
      <c:catAx>
        <c:axId val="-1991597320"/>
        <c:scaling>
          <c:orientation val="minMax"/>
        </c:scaling>
        <c:delete val="1"/>
        <c:axPos val="b"/>
        <c:majorTickMark val="out"/>
        <c:minorTickMark val="none"/>
        <c:tickLblPos val="nextTo"/>
        <c:crossAx val="-1991594344"/>
        <c:crosses val="autoZero"/>
        <c:auto val="1"/>
        <c:lblAlgn val="ctr"/>
        <c:lblOffset val="100"/>
        <c:noMultiLvlLbl val="0"/>
      </c:catAx>
      <c:valAx>
        <c:axId val="-1991594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91597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Same as the year before</c:v>
                </c:pt>
                <c:pt idx="1">
                  <c:v>Higher occupancy</c:v>
                </c:pt>
                <c:pt idx="2">
                  <c:v>Lower occupancy</c:v>
                </c:pt>
                <c:pt idx="3">
                  <c:v>Not sure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0.29</c:v>
                </c:pt>
                <c:pt idx="1">
                  <c:v>0.42</c:v>
                </c:pt>
                <c:pt idx="2">
                  <c:v>0.23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Same as the year before</c:v>
                </c:pt>
                <c:pt idx="1">
                  <c:v>Higher occupancy</c:v>
                </c:pt>
                <c:pt idx="2">
                  <c:v>Lower Occupancy</c:v>
                </c:pt>
                <c:pt idx="3">
                  <c:v>Can't Say</c:v>
                </c:pt>
              </c:strCache>
            </c:strRef>
          </c:cat>
          <c:val>
            <c:numRef>
              <c:f>Sheet1!$B$3:$B$6</c:f>
              <c:numCache>
                <c:formatCode>0%</c:formatCode>
                <c:ptCount val="4"/>
                <c:pt idx="0">
                  <c:v>0.29</c:v>
                </c:pt>
                <c:pt idx="1">
                  <c:v>0.42</c:v>
                </c:pt>
                <c:pt idx="2">
                  <c:v>0.23</c:v>
                </c:pt>
                <c:pt idx="3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layout>
                <c:manualLayout>
                  <c:x val="-0.0628609046120645"/>
                  <c:y val="-0.0310148094494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12405923779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Same as the year before</c:v>
                </c:pt>
                <c:pt idx="1">
                  <c:v>Higher occupancy</c:v>
                </c:pt>
                <c:pt idx="2">
                  <c:v>Lower Occupancy</c:v>
                </c:pt>
                <c:pt idx="3">
                  <c:v>Can't Say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0.33</c:v>
                </c:pt>
                <c:pt idx="1">
                  <c:v>0.36</c:v>
                </c:pt>
                <c:pt idx="2">
                  <c:v>0.3</c:v>
                </c:pt>
                <c:pt idx="3">
                  <c:v>0.01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-0.064289561535066"/>
                  <c:y val="-0.00413530792658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Same as the year before</c:v>
                </c:pt>
                <c:pt idx="1">
                  <c:v>Higher occupancy</c:v>
                </c:pt>
                <c:pt idx="2">
                  <c:v>Lower Occupancy</c:v>
                </c:pt>
                <c:pt idx="3">
                  <c:v>Can't Say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0.32</c:v>
                </c:pt>
                <c:pt idx="1">
                  <c:v>0.37</c:v>
                </c:pt>
                <c:pt idx="2">
                  <c:v>0.3</c:v>
                </c:pt>
                <c:pt idx="3">
                  <c:v>0.01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2009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Same as the year before</c:v>
                </c:pt>
                <c:pt idx="1">
                  <c:v>Higher occupancy</c:v>
                </c:pt>
                <c:pt idx="2">
                  <c:v>Lower Occupancy</c:v>
                </c:pt>
                <c:pt idx="3">
                  <c:v>Can't Say</c:v>
                </c:pt>
              </c:strCache>
            </c:strRef>
          </c:cat>
          <c:val>
            <c:numRef>
              <c:f>Sheet1!$E$3:$E$6</c:f>
              <c:numCache>
                <c:formatCode>0%</c:formatCode>
                <c:ptCount val="4"/>
                <c:pt idx="0">
                  <c:v>0.31</c:v>
                </c:pt>
                <c:pt idx="1">
                  <c:v>0.17</c:v>
                </c:pt>
                <c:pt idx="2">
                  <c:v>0.51</c:v>
                </c:pt>
                <c:pt idx="3">
                  <c:v>0.01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69249560"/>
        <c:axId val="-2069197128"/>
      </c:lineChart>
      <c:catAx>
        <c:axId val="-20692495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9197128"/>
        <c:crosses val="autoZero"/>
        <c:auto val="1"/>
        <c:lblAlgn val="ctr"/>
        <c:lblOffset val="100"/>
        <c:noMultiLvlLbl val="0"/>
      </c:catAx>
      <c:valAx>
        <c:axId val="-2069197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9249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Midwest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0.07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Northeast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%">
                  <c:v>0.27</c:v>
                </c:pt>
                <c:pt idx="2" formatCode="0%">
                  <c:v>0.73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Midwest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0.08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West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0.1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South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decrease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Midwest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0.07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no slips/storage (boatyard only)</c:v>
                </c:pt>
                <c:pt idx="1">
                  <c:v>1 to 49</c:v>
                </c:pt>
                <c:pt idx="2">
                  <c:v>50 to 99</c:v>
                </c:pt>
                <c:pt idx="3">
                  <c:v>100 to 149</c:v>
                </c:pt>
                <c:pt idx="4">
                  <c:v>150 to 200</c:v>
                </c:pt>
                <c:pt idx="5">
                  <c:v>200 to 249</c:v>
                </c:pt>
                <c:pt idx="6">
                  <c:v>more than 250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0.14</c:v>
                </c:pt>
                <c:pt idx="2">
                  <c:v>0.16</c:v>
                </c:pt>
                <c:pt idx="3">
                  <c:v>0.12</c:v>
                </c:pt>
                <c:pt idx="4">
                  <c:v>0.11</c:v>
                </c:pt>
                <c:pt idx="5">
                  <c:v>0.09</c:v>
                </c:pt>
                <c:pt idx="6">
                  <c:v>0.33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Ocean-East</c:v>
                </c:pt>
                <c:pt idx="1">
                  <c:v>Ocean-West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Inland-Central</c:v>
                </c:pt>
                <c:pt idx="5">
                  <c:v>Inland-East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0.26</c:v>
                </c:pt>
                <c:pt idx="1">
                  <c:v>0.32</c:v>
                </c:pt>
                <c:pt idx="2">
                  <c:v>0.29</c:v>
                </c:pt>
                <c:pt idx="3">
                  <c:v>0.38</c:v>
                </c:pt>
                <c:pt idx="4">
                  <c:v>0.39</c:v>
                </c:pt>
                <c:pt idx="5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Ocean-East</c:v>
                </c:pt>
                <c:pt idx="1">
                  <c:v>Ocean-West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Inland-Central</c:v>
                </c:pt>
                <c:pt idx="5">
                  <c:v>Inland-East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0.05</c:v>
                </c:pt>
                <c:pt idx="1">
                  <c:v>0.11</c:v>
                </c:pt>
                <c:pt idx="2">
                  <c:v>0.0</c:v>
                </c:pt>
                <c:pt idx="3">
                  <c:v>0.06</c:v>
                </c:pt>
                <c:pt idx="4">
                  <c:v>0.18</c:v>
                </c:pt>
                <c:pt idx="5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Ocean-East</c:v>
                </c:pt>
                <c:pt idx="1">
                  <c:v>Ocean-West</c:v>
                </c:pt>
                <c:pt idx="2">
                  <c:v>Great Lakes</c:v>
                </c:pt>
                <c:pt idx="3">
                  <c:v>Inland-West</c:v>
                </c:pt>
                <c:pt idx="4">
                  <c:v>Inland-Central</c:v>
                </c:pt>
                <c:pt idx="5">
                  <c:v>Inland-East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0.69</c:v>
                </c:pt>
                <c:pt idx="1">
                  <c:v>0.58</c:v>
                </c:pt>
                <c:pt idx="2">
                  <c:v>0.71</c:v>
                </c:pt>
                <c:pt idx="3">
                  <c:v>0.56</c:v>
                </c:pt>
                <c:pt idx="4">
                  <c:v>0.43</c:v>
                </c:pt>
                <c:pt idx="5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1441032"/>
        <c:axId val="2118061800"/>
        <c:axId val="0"/>
      </c:bar3DChart>
      <c:catAx>
        <c:axId val="-2121441032"/>
        <c:scaling>
          <c:orientation val="minMax"/>
        </c:scaling>
        <c:delete val="0"/>
        <c:axPos val="l"/>
        <c:majorTickMark val="out"/>
        <c:minorTickMark val="none"/>
        <c:tickLblPos val="nextTo"/>
        <c:crossAx val="2118061800"/>
        <c:crosses val="autoZero"/>
        <c:auto val="1"/>
        <c:lblAlgn val="ctr"/>
        <c:lblOffset val="100"/>
        <c:noMultiLvlLbl val="0"/>
      </c:catAx>
      <c:valAx>
        <c:axId val="2118061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1441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2 in Microsoft Office PowerPoint]Sheet1'!$A$9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val>
            <c:numRef>
              <c:f>'[Chart 2 in Microsoft Office PowerPoint]Sheet1'!$B$9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PowerPoint]Sheet1'!$A$10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val>
            <c:numRef>
              <c:f>'[Chart 2 in Microsoft Office PowerPoint]Sheet1'!$B$10</c:f>
              <c:numCache>
                <c:formatCode>0%</c:formatCode>
                <c:ptCount val="1"/>
                <c:pt idx="0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'[Chart 2 in Microsoft Office PowerPoint]Sheet1'!$A$11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val>
            <c:numRef>
              <c:f>'[Chart 2 in Microsoft Office PowerPoint]Sheet1'!$B$11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80371880"/>
        <c:axId val="2115087560"/>
        <c:axId val="0"/>
      </c:bar3DChart>
      <c:catAx>
        <c:axId val="-2080371880"/>
        <c:scaling>
          <c:orientation val="minMax"/>
        </c:scaling>
        <c:delete val="1"/>
        <c:axPos val="l"/>
        <c:majorTickMark val="out"/>
        <c:minorTickMark val="none"/>
        <c:tickLblPos val="nextTo"/>
        <c:crossAx val="2115087560"/>
        <c:crosses val="autoZero"/>
        <c:auto val="1"/>
        <c:lblAlgn val="ctr"/>
        <c:lblOffset val="100"/>
        <c:noMultiLvlLbl val="0"/>
      </c:catAx>
      <c:valAx>
        <c:axId val="2115087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80371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PowerPoint]Sheet1'!$A$2:$A$4</c:f>
              <c:strCache>
                <c:ptCount val="3"/>
                <c:pt idx="0">
                  <c:v>Small-less than 100 slips</c:v>
                </c:pt>
                <c:pt idx="1">
                  <c:v>Medium-100 to 250</c:v>
                </c:pt>
                <c:pt idx="2">
                  <c:v>Large-more than 250</c:v>
                </c:pt>
              </c:strCache>
            </c:strRef>
          </c:cat>
          <c:val>
            <c:numRef>
              <c:f>'[Chart in Microsoft Office PowerPoint]Sheet1'!$B$2:$B$4</c:f>
              <c:numCache>
                <c:formatCode>0%</c:formatCode>
                <c:ptCount val="3"/>
                <c:pt idx="0">
                  <c:v>0.25</c:v>
                </c:pt>
                <c:pt idx="1">
                  <c:v>0.24</c:v>
                </c:pt>
                <c:pt idx="2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PowerPoint]Sheet1'!$A$2:$A$4</c:f>
              <c:strCache>
                <c:ptCount val="3"/>
                <c:pt idx="0">
                  <c:v>Small-less than 100 slips</c:v>
                </c:pt>
                <c:pt idx="1">
                  <c:v>Medium-100 to 250</c:v>
                </c:pt>
                <c:pt idx="2">
                  <c:v>Large-more than 250</c:v>
                </c:pt>
              </c:strCache>
            </c:strRef>
          </c:cat>
          <c:val>
            <c:numRef>
              <c:f>'[Chart in Microsoft Office PowerPoint]Sheet1'!$C$2:$C$4</c:f>
              <c:numCache>
                <c:formatCode>0%</c:formatCode>
                <c:ptCount val="3"/>
                <c:pt idx="0">
                  <c:v>0.06</c:v>
                </c:pt>
                <c:pt idx="1">
                  <c:v>0.11</c:v>
                </c:pt>
                <c:pt idx="2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PowerPoint]Sheet1'!$A$2:$A$4</c:f>
              <c:strCache>
                <c:ptCount val="3"/>
                <c:pt idx="0">
                  <c:v>Small-less than 100 slips</c:v>
                </c:pt>
                <c:pt idx="1">
                  <c:v>Medium-100 to 250</c:v>
                </c:pt>
                <c:pt idx="2">
                  <c:v>Large-more than 250</c:v>
                </c:pt>
              </c:strCache>
            </c:strRef>
          </c:cat>
          <c:val>
            <c:numRef>
              <c:f>'[Chart in Microsoft Office PowerPoint]Sheet1'!$D$2:$D$4</c:f>
              <c:numCache>
                <c:formatCode>0%</c:formatCode>
                <c:ptCount val="3"/>
                <c:pt idx="0">
                  <c:v>0.69</c:v>
                </c:pt>
                <c:pt idx="1">
                  <c:v>0.65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9285864"/>
        <c:axId val="-2069321336"/>
        <c:axId val="0"/>
      </c:bar3DChart>
      <c:catAx>
        <c:axId val="-2069285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9321336"/>
        <c:crosses val="autoZero"/>
        <c:auto val="1"/>
        <c:lblAlgn val="ctr"/>
        <c:lblOffset val="100"/>
        <c:noMultiLvlLbl val="0"/>
      </c:catAx>
      <c:valAx>
        <c:axId val="-20693213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9285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2 in Microsoft Office PowerPoint]Sheet1'!$A$9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val>
            <c:numRef>
              <c:f>'[Chart 2 in Microsoft Office PowerPoint]Sheet1'!$B$9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PowerPoint]Sheet1'!$A$10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val>
            <c:numRef>
              <c:f>'[Chart 2 in Microsoft Office PowerPoint]Sheet1'!$B$10</c:f>
              <c:numCache>
                <c:formatCode>0%</c:formatCode>
                <c:ptCount val="1"/>
                <c:pt idx="0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'[Chart 2 in Microsoft Office PowerPoint]Sheet1'!$A$11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val>
            <c:numRef>
              <c:f>'[Chart 2 in Microsoft Office PowerPoint]Sheet1'!$B$11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30362744"/>
        <c:axId val="2082949592"/>
        <c:axId val="0"/>
      </c:bar3DChart>
      <c:catAx>
        <c:axId val="-2130362744"/>
        <c:scaling>
          <c:orientation val="minMax"/>
        </c:scaling>
        <c:delete val="1"/>
        <c:axPos val="l"/>
        <c:majorTickMark val="out"/>
        <c:minorTickMark val="none"/>
        <c:tickLblPos val="nextTo"/>
        <c:crossAx val="2082949592"/>
        <c:crosses val="autoZero"/>
        <c:auto val="1"/>
        <c:lblAlgn val="ctr"/>
        <c:lblOffset val="100"/>
        <c:noMultiLvlLbl val="0"/>
      </c:catAx>
      <c:valAx>
        <c:axId val="2082949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0362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MEDIUM-6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0.23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MEDIUM-6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</c:v>
                </c:pt>
                <c:pt idx="1">
                  <c:v>0.12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NEW-less than 5 years</c:v>
                </c:pt>
                <c:pt idx="1">
                  <c:v>MEDIUM-6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0.64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19396936"/>
        <c:axId val="2119393048"/>
        <c:axId val="0"/>
      </c:bar3DChart>
      <c:catAx>
        <c:axId val="2119396936"/>
        <c:scaling>
          <c:orientation val="minMax"/>
        </c:scaling>
        <c:delete val="0"/>
        <c:axPos val="l"/>
        <c:majorTickMark val="out"/>
        <c:minorTickMark val="none"/>
        <c:tickLblPos val="nextTo"/>
        <c:crossAx val="2119393048"/>
        <c:crosses val="autoZero"/>
        <c:auto val="1"/>
        <c:lblAlgn val="ctr"/>
        <c:lblOffset val="100"/>
        <c:noMultiLvlLbl val="0"/>
      </c:catAx>
      <c:valAx>
        <c:axId val="2119393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9396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6 in Microsoft Office PowerPoint]Sheet1'!$A$9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val>
            <c:numRef>
              <c:f>'[Chart 6 in Microsoft Office PowerPoint]Sheet1'!$B$9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'[Chart 6 in Microsoft Office PowerPoint]Sheet1'!$A$10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val>
            <c:numRef>
              <c:f>'[Chart 6 in Microsoft Office PowerPoint]Sheet1'!$B$10</c:f>
              <c:numCache>
                <c:formatCode>0%</c:formatCode>
                <c:ptCount val="1"/>
                <c:pt idx="0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'[Chart 6 in Microsoft Office PowerPoint]Sheet1'!$A$11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val>
            <c:numRef>
              <c:f>'[Chart 6 in Microsoft Office PowerPoint]Sheet1'!$B$11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7646888"/>
        <c:axId val="-2127650408"/>
        <c:axId val="0"/>
      </c:bar3DChart>
      <c:catAx>
        <c:axId val="-2127646888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7650408"/>
        <c:crosses val="autoZero"/>
        <c:auto val="1"/>
        <c:lblAlgn val="ctr"/>
        <c:lblOffset val="100"/>
        <c:noMultiLvlLbl val="0"/>
      </c:catAx>
      <c:valAx>
        <c:axId val="-21276504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7646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</c:v>
                </c:pt>
                <c:pt idx="2">
                  <c:v>0.48</c:v>
                </c:pt>
                <c:pt idx="3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0.08</c:v>
                </c:pt>
                <c:pt idx="1">
                  <c:v>0.06</c:v>
                </c:pt>
                <c:pt idx="2">
                  <c:v>0.05</c:v>
                </c:pt>
                <c:pt idx="3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Private</c:v>
                </c:pt>
                <c:pt idx="1">
                  <c:v>Government</c:v>
                </c:pt>
                <c:pt idx="2">
                  <c:v>Corporate</c:v>
                </c:pt>
                <c:pt idx="3">
                  <c:v>Other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0.66</c:v>
                </c:pt>
                <c:pt idx="1">
                  <c:v>0.54</c:v>
                </c:pt>
                <c:pt idx="2">
                  <c:v>0.48</c:v>
                </c:pt>
                <c:pt idx="3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7771112"/>
        <c:axId val="-2127777208"/>
        <c:axId val="0"/>
      </c:bar3DChart>
      <c:catAx>
        <c:axId val="-21277711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7777208"/>
        <c:crosses val="autoZero"/>
        <c:auto val="1"/>
        <c:lblAlgn val="ctr"/>
        <c:lblOffset val="100"/>
        <c:noMultiLvlLbl val="0"/>
      </c:catAx>
      <c:valAx>
        <c:axId val="-2127777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7771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6 in Microsoft Office PowerPoint]Sheet1'!$A$9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val>
            <c:numRef>
              <c:f>'[Chart 6 in Microsoft Office PowerPoint]Sheet1'!$B$9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'[Chart 6 in Microsoft Office PowerPoint]Sheet1'!$A$10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val>
            <c:numRef>
              <c:f>'[Chart 6 in Microsoft Office PowerPoint]Sheet1'!$B$10</c:f>
              <c:numCache>
                <c:formatCode>0%</c:formatCode>
                <c:ptCount val="1"/>
                <c:pt idx="0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'[Chart 6 in Microsoft Office PowerPoint]Sheet1'!$A$11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val>
            <c:numRef>
              <c:f>'[Chart 6 in Microsoft Office PowerPoint]Sheet1'!$B$11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7786200"/>
        <c:axId val="-2127817288"/>
        <c:axId val="0"/>
      </c:bar3DChart>
      <c:catAx>
        <c:axId val="-212778620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7817288"/>
        <c:crosses val="autoZero"/>
        <c:auto val="1"/>
        <c:lblAlgn val="ctr"/>
        <c:lblOffset val="100"/>
        <c:noMultiLvlLbl val="0"/>
      </c:catAx>
      <c:valAx>
        <c:axId val="-21278172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7786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0.26</c:v>
                </c:pt>
                <c:pt idx="2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0.07</c:v>
                </c:pt>
                <c:pt idx="1">
                  <c:v>0.08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0.61</c:v>
                </c:pt>
                <c:pt idx="1">
                  <c:v>0.67</c:v>
                </c:pt>
                <c:pt idx="2">
                  <c:v>0.67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7866312"/>
        <c:axId val="-2127867080"/>
        <c:axId val="0"/>
      </c:bar3DChart>
      <c:catAx>
        <c:axId val="-21278663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7867080"/>
        <c:crosses val="autoZero"/>
        <c:auto val="1"/>
        <c:lblAlgn val="ctr"/>
        <c:lblOffset val="100"/>
        <c:noMultiLvlLbl val="0"/>
      </c:catAx>
      <c:valAx>
        <c:axId val="-21278670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7866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6 in Microsoft Office PowerPoint]Sheet1'!$A$9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val>
            <c:numRef>
              <c:f>'[Chart 6 in Microsoft Office PowerPoint]Sheet1'!$B$9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'[Chart 6 in Microsoft Office PowerPoint]Sheet1'!$A$10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val>
            <c:numRef>
              <c:f>'[Chart 6 in Microsoft Office PowerPoint]Sheet1'!$B$10</c:f>
              <c:numCache>
                <c:formatCode>0%</c:formatCode>
                <c:ptCount val="1"/>
                <c:pt idx="0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'[Chart 6 in Microsoft Office PowerPoint]Sheet1'!$A$11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val>
            <c:numRef>
              <c:f>'[Chart 6 in Microsoft Office PowerPoint]Sheet1'!$B$11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7960872"/>
        <c:axId val="-2127968120"/>
        <c:axId val="0"/>
      </c:bar3DChart>
      <c:catAx>
        <c:axId val="-2127960872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7968120"/>
        <c:crosses val="autoZero"/>
        <c:auto val="1"/>
        <c:lblAlgn val="ctr"/>
        <c:lblOffset val="100"/>
        <c:noMultiLvlLbl val="0"/>
      </c:catAx>
      <c:valAx>
        <c:axId val="-2127968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7960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less than 5 years</c:v>
                </c:pt>
                <c:pt idx="1">
                  <c:v>6 to 15 years</c:v>
                </c:pt>
                <c:pt idx="2">
                  <c:v>16 to 20 years</c:v>
                </c:pt>
                <c:pt idx="3">
                  <c:v>21 to 30 years</c:v>
                </c:pt>
                <c:pt idx="4">
                  <c:v>more than 30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0.11</c:v>
                </c:pt>
                <c:pt idx="2">
                  <c:v>0.08</c:v>
                </c:pt>
                <c:pt idx="3">
                  <c:v>0.19</c:v>
                </c:pt>
                <c:pt idx="4">
                  <c:v>0.57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Sheet1!$A$13:$A$22</c:f>
              <c:strCache>
                <c:ptCount val="10"/>
                <c:pt idx="0">
                  <c:v>Boat Repair/Maintenance</c:v>
                </c:pt>
                <c:pt idx="1">
                  <c:v>Ship/Convenience Store</c:v>
                </c:pt>
                <c:pt idx="2">
                  <c:v>Commercial/Retail Lease </c:v>
                </c:pt>
                <c:pt idx="3">
                  <c:v>Restaurant</c:v>
                </c:pt>
                <c:pt idx="4">
                  <c:v>Fuel</c:v>
                </c:pt>
                <c:pt idx="5">
                  <c:v>Launch Ramp</c:v>
                </c:pt>
                <c:pt idx="6">
                  <c:v>Moorings</c:v>
                </c:pt>
                <c:pt idx="7">
                  <c:v>Dry Storage</c:v>
                </c:pt>
                <c:pt idx="8">
                  <c:v>Transient slips</c:v>
                </c:pt>
                <c:pt idx="9">
                  <c:v>Leased slips</c:v>
                </c:pt>
              </c:strCache>
            </c:strRef>
          </c:cat>
          <c:val>
            <c:numRef>
              <c:f>Sheet1!$B$13:$B$22</c:f>
              <c:numCache>
                <c:formatCode>0%</c:formatCode>
                <c:ptCount val="10"/>
                <c:pt idx="0">
                  <c:v>0.53</c:v>
                </c:pt>
                <c:pt idx="1">
                  <c:v>0.54</c:v>
                </c:pt>
                <c:pt idx="2">
                  <c:v>0.27</c:v>
                </c:pt>
                <c:pt idx="3">
                  <c:v>0.23</c:v>
                </c:pt>
                <c:pt idx="4">
                  <c:v>0.53</c:v>
                </c:pt>
                <c:pt idx="5">
                  <c:v>0.32</c:v>
                </c:pt>
                <c:pt idx="6">
                  <c:v>0.13</c:v>
                </c:pt>
                <c:pt idx="7">
                  <c:v>0.56</c:v>
                </c:pt>
                <c:pt idx="8">
                  <c:v>0.64</c:v>
                </c:pt>
                <c:pt idx="9">
                  <c:v>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8109960"/>
        <c:axId val="-2128119304"/>
        <c:axId val="0"/>
      </c:bar3DChart>
      <c:catAx>
        <c:axId val="-2128109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8119304"/>
        <c:crosses val="autoZero"/>
        <c:auto val="1"/>
        <c:lblAlgn val="ctr"/>
        <c:lblOffset val="100"/>
        <c:noMultiLvlLbl val="0"/>
      </c:catAx>
      <c:valAx>
        <c:axId val="-21281193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109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Sheet1!$A$3:$A$12</c:f>
              <c:strCache>
                <c:ptCount val="10"/>
                <c:pt idx="0">
                  <c:v>Banquet/Wedding Services</c:v>
                </c:pt>
                <c:pt idx="1">
                  <c:v>Tour Boat/Charter Fishing</c:v>
                </c:pt>
                <c:pt idx="2">
                  <c:v>Water Toy Rental</c:v>
                </c:pt>
                <c:pt idx="3">
                  <c:v>Boat Rental</c:v>
                </c:pt>
                <c:pt idx="4">
                  <c:v>Boat Club</c:v>
                </c:pt>
                <c:pt idx="5">
                  <c:v>Pumpout</c:v>
                </c:pt>
                <c:pt idx="6">
                  <c:v>Used Boat Sales</c:v>
                </c:pt>
                <c:pt idx="7">
                  <c:v>New Boat Sales</c:v>
                </c:pt>
                <c:pt idx="8">
                  <c:v>Self-Service Repair</c:v>
                </c:pt>
                <c:pt idx="9">
                  <c:v>Haul-Out</c:v>
                </c:pt>
              </c:strCache>
            </c:strRef>
          </c:cat>
          <c:val>
            <c:numRef>
              <c:f>Sheet1!$B$3:$B$12</c:f>
              <c:numCache>
                <c:formatCode>0%</c:formatCode>
                <c:ptCount val="10"/>
                <c:pt idx="0">
                  <c:v>0.1</c:v>
                </c:pt>
                <c:pt idx="1">
                  <c:v>0.15</c:v>
                </c:pt>
                <c:pt idx="2">
                  <c:v>0.12</c:v>
                </c:pt>
                <c:pt idx="3">
                  <c:v>0.22</c:v>
                </c:pt>
                <c:pt idx="4">
                  <c:v>0.09</c:v>
                </c:pt>
                <c:pt idx="5">
                  <c:v>0.39</c:v>
                </c:pt>
                <c:pt idx="6">
                  <c:v>0.33</c:v>
                </c:pt>
                <c:pt idx="7">
                  <c:v>0.17</c:v>
                </c:pt>
                <c:pt idx="8">
                  <c:v>0.16</c:v>
                </c:pt>
                <c:pt idx="9">
                  <c:v>0.41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9192312"/>
        <c:axId val="2083084664"/>
        <c:axId val="0"/>
      </c:bar3DChart>
      <c:catAx>
        <c:axId val="2119192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084664"/>
        <c:crosses val="autoZero"/>
        <c:auto val="1"/>
        <c:lblAlgn val="ctr"/>
        <c:lblOffset val="100"/>
        <c:noMultiLvlLbl val="0"/>
      </c:catAx>
      <c:valAx>
        <c:axId val="2083084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9192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Pumpout</c:v>
                </c:pt>
                <c:pt idx="1">
                  <c:v>Fuel</c:v>
                </c:pt>
                <c:pt idx="2">
                  <c:v>Moorings</c:v>
                </c:pt>
                <c:pt idx="3">
                  <c:v>Dry Storage</c:v>
                </c:pt>
                <c:pt idx="4">
                  <c:v>Transient slips</c:v>
                </c:pt>
                <c:pt idx="5">
                  <c:v>Leased slips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0.29</c:v>
                </c:pt>
                <c:pt idx="1">
                  <c:v>0.46</c:v>
                </c:pt>
                <c:pt idx="2">
                  <c:v>0.36</c:v>
                </c:pt>
                <c:pt idx="3">
                  <c:v>0.5</c:v>
                </c:pt>
                <c:pt idx="4">
                  <c:v>0.36</c:v>
                </c:pt>
                <c:pt idx="5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Pumpout</c:v>
                </c:pt>
                <c:pt idx="1">
                  <c:v>Fuel</c:v>
                </c:pt>
                <c:pt idx="2">
                  <c:v>Moorings</c:v>
                </c:pt>
                <c:pt idx="3">
                  <c:v>Dry Storage</c:v>
                </c:pt>
                <c:pt idx="4">
                  <c:v>Transient slips</c:v>
                </c:pt>
                <c:pt idx="5">
                  <c:v>Leased slips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0.21</c:v>
                </c:pt>
                <c:pt idx="1">
                  <c:v>0.27</c:v>
                </c:pt>
                <c:pt idx="2">
                  <c:v>0.19</c:v>
                </c:pt>
                <c:pt idx="3">
                  <c:v>0.17</c:v>
                </c:pt>
                <c:pt idx="4">
                  <c:v>0.27</c:v>
                </c:pt>
                <c:pt idx="5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Pumpout</c:v>
                </c:pt>
                <c:pt idx="1">
                  <c:v>Fuel</c:v>
                </c:pt>
                <c:pt idx="2">
                  <c:v>Moorings</c:v>
                </c:pt>
                <c:pt idx="3">
                  <c:v>Dry Storage</c:v>
                </c:pt>
                <c:pt idx="4">
                  <c:v>Transient slips</c:v>
                </c:pt>
                <c:pt idx="5">
                  <c:v>Leased slips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</c:v>
                </c:pt>
                <c:pt idx="1">
                  <c:v>0.28</c:v>
                </c:pt>
                <c:pt idx="2">
                  <c:v>0.45</c:v>
                </c:pt>
                <c:pt idx="3">
                  <c:v>0.33</c:v>
                </c:pt>
                <c:pt idx="4">
                  <c:v>0.37</c:v>
                </c:pt>
                <c:pt idx="5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3002488"/>
        <c:axId val="-2130614440"/>
        <c:axId val="0"/>
      </c:bar3DChart>
      <c:catAx>
        <c:axId val="2083002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30614440"/>
        <c:crosses val="autoZero"/>
        <c:auto val="1"/>
        <c:lblAlgn val="ctr"/>
        <c:lblOffset val="100"/>
        <c:noMultiLvlLbl val="0"/>
      </c:catAx>
      <c:valAx>
        <c:axId val="-2130614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83002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Sheet1!$A$10:$A$13</c:f>
              <c:strCache>
                <c:ptCount val="4"/>
                <c:pt idx="0">
                  <c:v>Launch Ramp</c:v>
                </c:pt>
                <c:pt idx="1">
                  <c:v>Haul-Out</c:v>
                </c:pt>
                <c:pt idx="2">
                  <c:v>Boat Repair/Maintenance</c:v>
                </c:pt>
                <c:pt idx="3">
                  <c:v>Self-Service Repair</c:v>
                </c:pt>
              </c:strCache>
            </c:strRef>
          </c:cat>
          <c:val>
            <c:numRef>
              <c:f>Sheet1!$B$10:$B$13</c:f>
              <c:numCache>
                <c:formatCode>0%</c:formatCode>
                <c:ptCount val="4"/>
                <c:pt idx="0">
                  <c:v>0.3</c:v>
                </c:pt>
                <c:pt idx="1">
                  <c:v>0.26</c:v>
                </c:pt>
                <c:pt idx="2">
                  <c:v>0.52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Sheet1!$A$10:$A$13</c:f>
              <c:strCache>
                <c:ptCount val="4"/>
                <c:pt idx="0">
                  <c:v>Launch Ramp</c:v>
                </c:pt>
                <c:pt idx="1">
                  <c:v>Haul-Out</c:v>
                </c:pt>
                <c:pt idx="2">
                  <c:v>Boat Repair/Maintenance</c:v>
                </c:pt>
                <c:pt idx="3">
                  <c:v>Self-Service Repair</c:v>
                </c:pt>
              </c:strCache>
            </c:strRef>
          </c:cat>
          <c:val>
            <c:numRef>
              <c:f>Sheet1!$C$10:$C$13</c:f>
              <c:numCache>
                <c:formatCode>0%</c:formatCode>
                <c:ptCount val="4"/>
                <c:pt idx="0">
                  <c:v>0.12</c:v>
                </c:pt>
                <c:pt idx="1">
                  <c:v>0.21</c:v>
                </c:pt>
                <c:pt idx="2">
                  <c:v>0.16</c:v>
                </c:pt>
                <c:pt idx="3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Sheet1!$A$10:$A$13</c:f>
              <c:strCache>
                <c:ptCount val="4"/>
                <c:pt idx="0">
                  <c:v>Launch Ramp</c:v>
                </c:pt>
                <c:pt idx="1">
                  <c:v>Haul-Out</c:v>
                </c:pt>
                <c:pt idx="2">
                  <c:v>Boat Repair/Maintenance</c:v>
                </c:pt>
                <c:pt idx="3">
                  <c:v>Self-Service Repair</c:v>
                </c:pt>
              </c:strCache>
            </c:strRef>
          </c:cat>
          <c:val>
            <c:numRef>
              <c:f>Sheet1!$D$10:$D$13</c:f>
              <c:numCache>
                <c:formatCode>0%</c:formatCode>
                <c:ptCount val="4"/>
                <c:pt idx="0">
                  <c:v>0.58</c:v>
                </c:pt>
                <c:pt idx="1">
                  <c:v>0.53</c:v>
                </c:pt>
                <c:pt idx="2">
                  <c:v>0.31</c:v>
                </c:pt>
                <c:pt idx="3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6210424"/>
        <c:axId val="-2076220136"/>
        <c:axId val="0"/>
      </c:bar3DChart>
      <c:catAx>
        <c:axId val="-2076210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76220136"/>
        <c:crosses val="autoZero"/>
        <c:auto val="1"/>
        <c:lblAlgn val="ctr"/>
        <c:lblOffset val="100"/>
        <c:noMultiLvlLbl val="0"/>
      </c:catAx>
      <c:valAx>
        <c:axId val="-20762201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210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Sheet1!$A$15:$A$19</c:f>
              <c:strCache>
                <c:ptCount val="5"/>
                <c:pt idx="0">
                  <c:v>Used Boat Sales</c:v>
                </c:pt>
                <c:pt idx="1">
                  <c:v>New Boat Sales</c:v>
                </c:pt>
                <c:pt idx="2">
                  <c:v>Water Toy Rental</c:v>
                </c:pt>
                <c:pt idx="3">
                  <c:v>Boat Rental</c:v>
                </c:pt>
                <c:pt idx="4">
                  <c:v>Boat Club</c:v>
                </c:pt>
              </c:strCache>
            </c:strRef>
          </c:cat>
          <c:val>
            <c:numRef>
              <c:f>Sheet1!$B$15:$B$19</c:f>
              <c:numCache>
                <c:formatCode>0%</c:formatCode>
                <c:ptCount val="5"/>
                <c:pt idx="0">
                  <c:v>0.57</c:v>
                </c:pt>
                <c:pt idx="1">
                  <c:v>0.42</c:v>
                </c:pt>
                <c:pt idx="2">
                  <c:v>0.41</c:v>
                </c:pt>
                <c:pt idx="3">
                  <c:v>0.47</c:v>
                </c:pt>
                <c:pt idx="4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Sheet1!$A$15:$A$19</c:f>
              <c:strCache>
                <c:ptCount val="5"/>
                <c:pt idx="0">
                  <c:v>Used Boat Sales</c:v>
                </c:pt>
                <c:pt idx="1">
                  <c:v>New Boat Sales</c:v>
                </c:pt>
                <c:pt idx="2">
                  <c:v>Water Toy Rental</c:v>
                </c:pt>
                <c:pt idx="3">
                  <c:v>Boat Rental</c:v>
                </c:pt>
                <c:pt idx="4">
                  <c:v>Boat Club</c:v>
                </c:pt>
              </c:strCache>
            </c:strRef>
          </c:cat>
          <c:val>
            <c:numRef>
              <c:f>Sheet1!$C$15:$C$19</c:f>
              <c:numCache>
                <c:formatCode>0%</c:formatCode>
                <c:ptCount val="5"/>
                <c:pt idx="0">
                  <c:v>0.13</c:v>
                </c:pt>
                <c:pt idx="1">
                  <c:v>0.27</c:v>
                </c:pt>
                <c:pt idx="2">
                  <c:v>0.24</c:v>
                </c:pt>
                <c:pt idx="3">
                  <c:v>0.19</c:v>
                </c:pt>
                <c:pt idx="4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Sheet1!$A$15:$A$19</c:f>
              <c:strCache>
                <c:ptCount val="5"/>
                <c:pt idx="0">
                  <c:v>Used Boat Sales</c:v>
                </c:pt>
                <c:pt idx="1">
                  <c:v>New Boat Sales</c:v>
                </c:pt>
                <c:pt idx="2">
                  <c:v>Water Toy Rental</c:v>
                </c:pt>
                <c:pt idx="3">
                  <c:v>Boat Rental</c:v>
                </c:pt>
                <c:pt idx="4">
                  <c:v>Boat Club</c:v>
                </c:pt>
              </c:strCache>
            </c:strRef>
          </c:cat>
          <c:val>
            <c:numRef>
              <c:f>Sheet1!$D$15:$D$19</c:f>
              <c:numCache>
                <c:formatCode>0%</c:formatCode>
                <c:ptCount val="5"/>
                <c:pt idx="0">
                  <c:v>0.3</c:v>
                </c:pt>
                <c:pt idx="1">
                  <c:v>0.31</c:v>
                </c:pt>
                <c:pt idx="2">
                  <c:v>0.35</c:v>
                </c:pt>
                <c:pt idx="3">
                  <c:v>0.34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6444248"/>
        <c:axId val="-2076447000"/>
        <c:axId val="0"/>
      </c:bar3DChart>
      <c:catAx>
        <c:axId val="-2076444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6447000"/>
        <c:crosses val="autoZero"/>
        <c:auto val="1"/>
        <c:lblAlgn val="ctr"/>
        <c:lblOffset val="100"/>
        <c:noMultiLvlLbl val="0"/>
      </c:catAx>
      <c:valAx>
        <c:axId val="-2076447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444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Sheet1!$A$21:$A$25</c:f>
              <c:strCache>
                <c:ptCount val="5"/>
                <c:pt idx="0">
                  <c:v>Banquet/Wedding Services</c:v>
                </c:pt>
                <c:pt idx="1">
                  <c:v>Tour Boat/Charter Fishing</c:v>
                </c:pt>
                <c:pt idx="2">
                  <c:v>Ship/Convenience Store</c:v>
                </c:pt>
                <c:pt idx="3">
                  <c:v>Commercial/Retail Lease </c:v>
                </c:pt>
                <c:pt idx="4">
                  <c:v>Restaurant</c:v>
                </c:pt>
              </c:strCache>
            </c:strRef>
          </c:cat>
          <c:val>
            <c:numRef>
              <c:f>Sheet1!$B$21:$B$25</c:f>
              <c:numCache>
                <c:formatCode>0%</c:formatCode>
                <c:ptCount val="5"/>
                <c:pt idx="0">
                  <c:v>0.26</c:v>
                </c:pt>
                <c:pt idx="1">
                  <c:v>0.3</c:v>
                </c:pt>
                <c:pt idx="2">
                  <c:v>0.37</c:v>
                </c:pt>
                <c:pt idx="3">
                  <c:v>0.22</c:v>
                </c:pt>
                <c:pt idx="4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Sheet1!$A$21:$A$25</c:f>
              <c:strCache>
                <c:ptCount val="5"/>
                <c:pt idx="0">
                  <c:v>Banquet/Wedding Services</c:v>
                </c:pt>
                <c:pt idx="1">
                  <c:v>Tour Boat/Charter Fishing</c:v>
                </c:pt>
                <c:pt idx="2">
                  <c:v>Ship/Convenience Store</c:v>
                </c:pt>
                <c:pt idx="3">
                  <c:v>Commercial/Retail Lease </c:v>
                </c:pt>
                <c:pt idx="4">
                  <c:v>Restaurant</c:v>
                </c:pt>
              </c:strCache>
            </c:strRef>
          </c:cat>
          <c:val>
            <c:numRef>
              <c:f>Sheet1!$C$21:$C$25</c:f>
              <c:numCache>
                <c:formatCode>0%</c:formatCode>
                <c:ptCount val="5"/>
                <c:pt idx="0">
                  <c:v>0.22</c:v>
                </c:pt>
                <c:pt idx="1">
                  <c:v>0.21</c:v>
                </c:pt>
                <c:pt idx="2">
                  <c:v>0.25</c:v>
                </c:pt>
                <c:pt idx="3">
                  <c:v>0.31</c:v>
                </c:pt>
                <c:pt idx="4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Sheet1!$A$21:$A$25</c:f>
              <c:strCache>
                <c:ptCount val="5"/>
                <c:pt idx="0">
                  <c:v>Banquet/Wedding Services</c:v>
                </c:pt>
                <c:pt idx="1">
                  <c:v>Tour Boat/Charter Fishing</c:v>
                </c:pt>
                <c:pt idx="2">
                  <c:v>Ship/Convenience Store</c:v>
                </c:pt>
                <c:pt idx="3">
                  <c:v>Commercial/Retail Lease </c:v>
                </c:pt>
                <c:pt idx="4">
                  <c:v>Restaurant</c:v>
                </c:pt>
              </c:strCache>
            </c:strRef>
          </c:cat>
          <c:val>
            <c:numRef>
              <c:f>Sheet1!$D$21:$D$25</c:f>
              <c:numCache>
                <c:formatCode>0%</c:formatCode>
                <c:ptCount val="5"/>
                <c:pt idx="0">
                  <c:v>0.52</c:v>
                </c:pt>
                <c:pt idx="1">
                  <c:v>0.48</c:v>
                </c:pt>
                <c:pt idx="2">
                  <c:v>0.38</c:v>
                </c:pt>
                <c:pt idx="3">
                  <c:v>0.48</c:v>
                </c:pt>
                <c:pt idx="4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6502648"/>
        <c:axId val="-2076506968"/>
        <c:axId val="0"/>
      </c:bar3DChart>
      <c:catAx>
        <c:axId val="-2076502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6506968"/>
        <c:crosses val="autoZero"/>
        <c:auto val="1"/>
        <c:lblAlgn val="ctr"/>
        <c:lblOffset val="100"/>
        <c:noMultiLvlLbl val="0"/>
      </c:catAx>
      <c:valAx>
        <c:axId val="-20765069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502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PowerPoint]Sheet1'!$B$15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PowerPoint]Sheet1'!$A$16:$A$23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PowerPoint]Sheet1'!$B$16:$B$23</c:f>
              <c:numCache>
                <c:formatCode>0%</c:formatCode>
                <c:ptCount val="8"/>
                <c:pt idx="0">
                  <c:v>0.46</c:v>
                </c:pt>
                <c:pt idx="1">
                  <c:v>0.42</c:v>
                </c:pt>
                <c:pt idx="2">
                  <c:v>0.47</c:v>
                </c:pt>
                <c:pt idx="3">
                  <c:v>0.6</c:v>
                </c:pt>
                <c:pt idx="4">
                  <c:v>0.58</c:v>
                </c:pt>
                <c:pt idx="5">
                  <c:v>0.8</c:v>
                </c:pt>
                <c:pt idx="6">
                  <c:v>0.9</c:v>
                </c:pt>
                <c:pt idx="7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PowerPoint]Sheet1'!$C$15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PowerPoint]Sheet1'!$A$16:$A$23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PowerPoint]Sheet1'!$C$16:$C$23</c:f>
              <c:numCache>
                <c:formatCode>0%</c:formatCode>
                <c:ptCount val="8"/>
                <c:pt idx="0">
                  <c:v>0.14</c:v>
                </c:pt>
                <c:pt idx="1">
                  <c:v>0.21</c:v>
                </c:pt>
                <c:pt idx="2">
                  <c:v>0.11</c:v>
                </c:pt>
                <c:pt idx="3">
                  <c:v>0.1</c:v>
                </c:pt>
                <c:pt idx="4">
                  <c:v>0.08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PowerPoint]Sheet1'!$D$15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PowerPoint]Sheet1'!$A$16:$A$23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PowerPoint]Sheet1'!$D$16:$D$23</c:f>
              <c:numCache>
                <c:formatCode>0%</c:formatCode>
                <c:ptCount val="8"/>
                <c:pt idx="0">
                  <c:v>0.39</c:v>
                </c:pt>
                <c:pt idx="1">
                  <c:v>0.38</c:v>
                </c:pt>
                <c:pt idx="2">
                  <c:v>0.42</c:v>
                </c:pt>
                <c:pt idx="3">
                  <c:v>0.3</c:v>
                </c:pt>
                <c:pt idx="4">
                  <c:v>0.33</c:v>
                </c:pt>
                <c:pt idx="5">
                  <c:v>0.2</c:v>
                </c:pt>
                <c:pt idx="7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8143656"/>
        <c:axId val="-2128158248"/>
        <c:axId val="0"/>
      </c:bar3DChart>
      <c:catAx>
        <c:axId val="-2128143656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8158248"/>
        <c:crosses val="autoZero"/>
        <c:auto val="1"/>
        <c:lblAlgn val="ctr"/>
        <c:lblOffset val="100"/>
        <c:noMultiLvlLbl val="0"/>
      </c:catAx>
      <c:valAx>
        <c:axId val="-21281582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143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PowerPoint]Sheet1'!$B$27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PowerPoint]Sheet1'!$A$28:$A$35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PowerPoint]Sheet1'!$B$28:$B$35</c:f>
              <c:numCache>
                <c:formatCode>0%</c:formatCode>
                <c:ptCount val="8"/>
                <c:pt idx="0">
                  <c:v>0.52</c:v>
                </c:pt>
                <c:pt idx="1">
                  <c:v>0.39</c:v>
                </c:pt>
                <c:pt idx="2">
                  <c:v>0.48</c:v>
                </c:pt>
                <c:pt idx="3">
                  <c:v>0.45</c:v>
                </c:pt>
                <c:pt idx="4">
                  <c:v>0.64</c:v>
                </c:pt>
                <c:pt idx="5">
                  <c:v>0.33</c:v>
                </c:pt>
                <c:pt idx="6">
                  <c:v>0.5</c:v>
                </c:pt>
                <c:pt idx="7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PowerPoint]Sheet1'!$C$27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PowerPoint]Sheet1'!$A$28:$A$35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PowerPoint]Sheet1'!$C$28:$C$35</c:f>
              <c:numCache>
                <c:formatCode>0%</c:formatCode>
                <c:ptCount val="8"/>
                <c:pt idx="0">
                  <c:v>0.17</c:v>
                </c:pt>
                <c:pt idx="1">
                  <c:v>0.26</c:v>
                </c:pt>
                <c:pt idx="2">
                  <c:v>0.18</c:v>
                </c:pt>
                <c:pt idx="3">
                  <c:v>0.28</c:v>
                </c:pt>
                <c:pt idx="4">
                  <c:v>0.12</c:v>
                </c:pt>
                <c:pt idx="5">
                  <c:v>0.17</c:v>
                </c:pt>
                <c:pt idx="6">
                  <c:v>0.3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PowerPoint]Sheet1'!$D$27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PowerPoint]Sheet1'!$A$28:$A$35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PowerPoint]Sheet1'!$D$28:$D$35</c:f>
              <c:numCache>
                <c:formatCode>0%</c:formatCode>
                <c:ptCount val="8"/>
                <c:pt idx="0">
                  <c:v>0.31</c:v>
                </c:pt>
                <c:pt idx="1">
                  <c:v>0.34</c:v>
                </c:pt>
                <c:pt idx="2">
                  <c:v>0.33</c:v>
                </c:pt>
                <c:pt idx="3">
                  <c:v>0.28</c:v>
                </c:pt>
                <c:pt idx="4">
                  <c:v>0.24</c:v>
                </c:pt>
                <c:pt idx="5">
                  <c:v>0.5</c:v>
                </c:pt>
                <c:pt idx="6">
                  <c:v>0.2</c:v>
                </c:pt>
                <c:pt idx="7">
                  <c:v>0.38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8284920"/>
        <c:axId val="-2128299256"/>
        <c:axId val="0"/>
      </c:bar3DChart>
      <c:catAx>
        <c:axId val="-212828492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8299256"/>
        <c:crosses val="autoZero"/>
        <c:auto val="1"/>
        <c:lblAlgn val="ctr"/>
        <c:lblOffset val="100"/>
        <c:noMultiLvlLbl val="0"/>
      </c:catAx>
      <c:valAx>
        <c:axId val="-2128299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284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38848789495988"/>
          <c:y val="0.0198930162981759"/>
          <c:w val="0.524766495205873"/>
          <c:h val="0.9529801432952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PowerPoint]Sheet1'!$B$38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PowerPoint]Sheet1'!$A$39:$A$46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PowerPoint]Sheet1'!$B$39:$B$46</c:f>
              <c:numCache>
                <c:formatCode>0%</c:formatCode>
                <c:ptCount val="8"/>
                <c:pt idx="0">
                  <c:v>0.39</c:v>
                </c:pt>
                <c:pt idx="1">
                  <c:v>0.29</c:v>
                </c:pt>
                <c:pt idx="2">
                  <c:v>0.55</c:v>
                </c:pt>
                <c:pt idx="3">
                  <c:v>0.4</c:v>
                </c:pt>
                <c:pt idx="4">
                  <c:v>0.46</c:v>
                </c:pt>
                <c:pt idx="5">
                  <c:v>0.52</c:v>
                </c:pt>
                <c:pt idx="6">
                  <c:v>0.24</c:v>
                </c:pt>
                <c:pt idx="7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PowerPoint]Sheet1'!$C$38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PowerPoint]Sheet1'!$A$39:$A$46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PowerPoint]Sheet1'!$C$39:$C$46</c:f>
              <c:numCache>
                <c:formatCode>0%</c:formatCode>
                <c:ptCount val="8"/>
                <c:pt idx="0">
                  <c:v>0.27</c:v>
                </c:pt>
                <c:pt idx="1">
                  <c:v>0.38</c:v>
                </c:pt>
                <c:pt idx="2">
                  <c:v>0.18</c:v>
                </c:pt>
                <c:pt idx="3">
                  <c:v>0.35</c:v>
                </c:pt>
                <c:pt idx="4">
                  <c:v>0.22</c:v>
                </c:pt>
                <c:pt idx="5">
                  <c:v>0.26</c:v>
                </c:pt>
                <c:pt idx="6">
                  <c:v>0.33</c:v>
                </c:pt>
                <c:pt idx="7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PowerPoint]Sheet1'!$D$38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PowerPoint]Sheet1'!$A$39:$A$46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PowerPoint]Sheet1'!$D$39:$D$46</c:f>
              <c:numCache>
                <c:formatCode>0%</c:formatCode>
                <c:ptCount val="8"/>
                <c:pt idx="0">
                  <c:v>0.34</c:v>
                </c:pt>
                <c:pt idx="1">
                  <c:v>0.33</c:v>
                </c:pt>
                <c:pt idx="2">
                  <c:v>0.27</c:v>
                </c:pt>
                <c:pt idx="3">
                  <c:v>0.24</c:v>
                </c:pt>
                <c:pt idx="4">
                  <c:v>0.32</c:v>
                </c:pt>
                <c:pt idx="5">
                  <c:v>0.23</c:v>
                </c:pt>
                <c:pt idx="6">
                  <c:v>0.43</c:v>
                </c:pt>
                <c:pt idx="7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8411288"/>
        <c:axId val="-2128414664"/>
        <c:axId val="0"/>
      </c:bar3DChart>
      <c:catAx>
        <c:axId val="-2128411288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8414664"/>
        <c:crosses val="autoZero"/>
        <c:auto val="1"/>
        <c:lblAlgn val="ctr"/>
        <c:lblOffset val="100"/>
        <c:noMultiLvlLbl val="0"/>
      </c:catAx>
      <c:valAx>
        <c:axId val="-2128414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411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PowerPoint]Sheet1'!$B$2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PowerPoint]Sheet1'!$A$3:$A$10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PowerPoint]Sheet1'!$B$3:$B$10</c:f>
              <c:numCache>
                <c:formatCode>0%</c:formatCode>
                <c:ptCount val="8"/>
                <c:pt idx="0">
                  <c:v>0.53</c:v>
                </c:pt>
                <c:pt idx="1">
                  <c:v>0.41</c:v>
                </c:pt>
                <c:pt idx="2">
                  <c:v>0.38</c:v>
                </c:pt>
                <c:pt idx="3">
                  <c:v>0.5</c:v>
                </c:pt>
                <c:pt idx="4">
                  <c:v>0.38</c:v>
                </c:pt>
                <c:pt idx="5">
                  <c:v>0.27</c:v>
                </c:pt>
                <c:pt idx="7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PowerPoint]Sheet1'!$C$2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PowerPoint]Sheet1'!$A$3:$A$10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PowerPoint]Sheet1'!$C$3:$C$10</c:f>
              <c:numCache>
                <c:formatCode>0%</c:formatCode>
                <c:ptCount val="8"/>
                <c:pt idx="0">
                  <c:v>0.24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0.09</c:v>
                </c:pt>
                <c:pt idx="6">
                  <c:v>0.25</c:v>
                </c:pt>
                <c:pt idx="7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PowerPoint]Sheet1'!$D$2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PowerPoint]Sheet1'!$A$3:$A$10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'[Chart in Microsoft Office PowerPoint]Sheet1'!$D$3:$D$10</c:f>
              <c:numCache>
                <c:formatCode>0%</c:formatCode>
                <c:ptCount val="8"/>
                <c:pt idx="0">
                  <c:v>0.24</c:v>
                </c:pt>
                <c:pt idx="1">
                  <c:v>0.47</c:v>
                </c:pt>
                <c:pt idx="2">
                  <c:v>0.5</c:v>
                </c:pt>
                <c:pt idx="3">
                  <c:v>0.38</c:v>
                </c:pt>
                <c:pt idx="4">
                  <c:v>0.5</c:v>
                </c:pt>
                <c:pt idx="5">
                  <c:v>0.64</c:v>
                </c:pt>
                <c:pt idx="6">
                  <c:v>0.75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8555512"/>
        <c:axId val="-2128556840"/>
        <c:axId val="0"/>
      </c:bar3DChart>
      <c:catAx>
        <c:axId val="-21285555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28556840"/>
        <c:crosses val="autoZero"/>
        <c:auto val="1"/>
        <c:lblAlgn val="ctr"/>
        <c:lblOffset val="100"/>
        <c:noMultiLvlLbl val="0"/>
      </c:catAx>
      <c:valAx>
        <c:axId val="-21285568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555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81 to 100 feet</c:v>
                </c:pt>
                <c:pt idx="4">
                  <c:v>more than 100 feet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</c:v>
                </c:pt>
                <c:pt idx="1">
                  <c:v>0.21</c:v>
                </c:pt>
                <c:pt idx="2">
                  <c:v>0.03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Sheet1!$A$4:$A$11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Sheet1!$B$4:$B$11</c:f>
              <c:numCache>
                <c:formatCode>0%</c:formatCode>
                <c:ptCount val="8"/>
                <c:pt idx="0">
                  <c:v>0.43</c:v>
                </c:pt>
                <c:pt idx="1">
                  <c:v>0.3</c:v>
                </c:pt>
                <c:pt idx="2">
                  <c:v>0.48</c:v>
                </c:pt>
                <c:pt idx="3">
                  <c:v>0.43</c:v>
                </c:pt>
                <c:pt idx="4">
                  <c:v>0.5</c:v>
                </c:pt>
                <c:pt idx="5">
                  <c:v>0.62</c:v>
                </c:pt>
                <c:pt idx="6">
                  <c:v>0.44</c:v>
                </c:pt>
                <c:pt idx="7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Sheet1!$A$4:$A$11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Sheet1!$C$4:$C$11</c:f>
              <c:numCache>
                <c:formatCode>0%</c:formatCode>
                <c:ptCount val="8"/>
                <c:pt idx="0">
                  <c:v>0.21</c:v>
                </c:pt>
                <c:pt idx="1">
                  <c:v>0.23</c:v>
                </c:pt>
                <c:pt idx="2">
                  <c:v>0.12</c:v>
                </c:pt>
                <c:pt idx="3">
                  <c:v>0.29</c:v>
                </c:pt>
                <c:pt idx="4">
                  <c:v>0.15</c:v>
                </c:pt>
                <c:pt idx="5">
                  <c:v>0.25</c:v>
                </c:pt>
                <c:pt idx="6">
                  <c:v>0.22</c:v>
                </c:pt>
                <c:pt idx="7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Sheet1!$A$4:$A$11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Sheet1!$D$4:$D$11</c:f>
              <c:numCache>
                <c:formatCode>0%</c:formatCode>
                <c:ptCount val="8"/>
                <c:pt idx="0">
                  <c:v>0.36</c:v>
                </c:pt>
                <c:pt idx="1">
                  <c:v>0.47</c:v>
                </c:pt>
                <c:pt idx="2">
                  <c:v>0.39</c:v>
                </c:pt>
                <c:pt idx="3">
                  <c:v>0.29</c:v>
                </c:pt>
                <c:pt idx="4">
                  <c:v>0.35</c:v>
                </c:pt>
                <c:pt idx="5">
                  <c:v>0.12</c:v>
                </c:pt>
                <c:pt idx="6">
                  <c:v>0.33</c:v>
                </c:pt>
                <c:pt idx="7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6875192"/>
        <c:axId val="-2076884456"/>
        <c:axId val="0"/>
      </c:bar3DChart>
      <c:catAx>
        <c:axId val="-2076875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76884456"/>
        <c:crosses val="autoZero"/>
        <c:auto val="1"/>
        <c:lblAlgn val="ctr"/>
        <c:lblOffset val="100"/>
        <c:noMultiLvlLbl val="0"/>
      </c:catAx>
      <c:valAx>
        <c:axId val="-2076884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875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Sheet1!$A$15:$A$22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Sheet1!$B$15:$B$22</c:f>
              <c:numCache>
                <c:formatCode>0%</c:formatCode>
                <c:ptCount val="8"/>
                <c:pt idx="0">
                  <c:v>0.39</c:v>
                </c:pt>
                <c:pt idx="1">
                  <c:v>0.33</c:v>
                </c:pt>
                <c:pt idx="2">
                  <c:v>0.4</c:v>
                </c:pt>
                <c:pt idx="3">
                  <c:v>0.4</c:v>
                </c:pt>
                <c:pt idx="4">
                  <c:v>0.53</c:v>
                </c:pt>
                <c:pt idx="5">
                  <c:v>0.47</c:v>
                </c:pt>
                <c:pt idx="6">
                  <c:v>0.42</c:v>
                </c:pt>
                <c:pt idx="7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Sheet1!$A$15:$A$22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Sheet1!$C$15:$C$22</c:f>
              <c:numCache>
                <c:formatCode>0%</c:formatCode>
                <c:ptCount val="8"/>
                <c:pt idx="0">
                  <c:v>0.27</c:v>
                </c:pt>
                <c:pt idx="1">
                  <c:v>0.37</c:v>
                </c:pt>
                <c:pt idx="2">
                  <c:v>0.19</c:v>
                </c:pt>
                <c:pt idx="3">
                  <c:v>0.38</c:v>
                </c:pt>
                <c:pt idx="4">
                  <c:v>0.16</c:v>
                </c:pt>
                <c:pt idx="5">
                  <c:v>0.33</c:v>
                </c:pt>
                <c:pt idx="6">
                  <c:v>0.15</c:v>
                </c:pt>
                <c:pt idx="7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Sheet1!$A$15:$A$22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Sheet1!$D$15:$D$22</c:f>
              <c:numCache>
                <c:formatCode>0%</c:formatCode>
                <c:ptCount val="8"/>
                <c:pt idx="0">
                  <c:v>0.34</c:v>
                </c:pt>
                <c:pt idx="1">
                  <c:v>0.3</c:v>
                </c:pt>
                <c:pt idx="2">
                  <c:v>0.4</c:v>
                </c:pt>
                <c:pt idx="3">
                  <c:v>0.22</c:v>
                </c:pt>
                <c:pt idx="4">
                  <c:v>0.3</c:v>
                </c:pt>
                <c:pt idx="5">
                  <c:v>0.2</c:v>
                </c:pt>
                <c:pt idx="6">
                  <c:v>0.42</c:v>
                </c:pt>
                <c:pt idx="7">
                  <c:v>0.29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30505816"/>
        <c:axId val="2083429512"/>
        <c:axId val="0"/>
      </c:bar3DChart>
      <c:catAx>
        <c:axId val="-2130505816"/>
        <c:scaling>
          <c:orientation val="minMax"/>
        </c:scaling>
        <c:delete val="1"/>
        <c:axPos val="l"/>
        <c:majorTickMark val="out"/>
        <c:minorTickMark val="none"/>
        <c:tickLblPos val="nextTo"/>
        <c:crossAx val="2083429512"/>
        <c:crosses val="autoZero"/>
        <c:auto val="1"/>
        <c:lblAlgn val="ctr"/>
        <c:lblOffset val="100"/>
        <c:noMultiLvlLbl val="0"/>
      </c:catAx>
      <c:valAx>
        <c:axId val="20834295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0505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Sheet1!$A$26:$A$33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Sheet1!$B$26:$B$33</c:f>
              <c:numCache>
                <c:formatCode>0%</c:formatCode>
                <c:ptCount val="8"/>
                <c:pt idx="0">
                  <c:v>0.55</c:v>
                </c:pt>
                <c:pt idx="1">
                  <c:v>0.43</c:v>
                </c:pt>
                <c:pt idx="2">
                  <c:v>0.65</c:v>
                </c:pt>
                <c:pt idx="3">
                  <c:v>0.52</c:v>
                </c:pt>
                <c:pt idx="4">
                  <c:v>0.5</c:v>
                </c:pt>
                <c:pt idx="5">
                  <c:v>0.45</c:v>
                </c:pt>
                <c:pt idx="6">
                  <c:v>0.41</c:v>
                </c:pt>
                <c:pt idx="7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Sheet1!$C$25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Sheet1!$A$26:$A$33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Sheet1!$C$26:$C$33</c:f>
              <c:numCache>
                <c:formatCode>0%</c:formatCode>
                <c:ptCount val="8"/>
                <c:pt idx="0">
                  <c:v>0.19</c:v>
                </c:pt>
                <c:pt idx="1">
                  <c:v>0.22</c:v>
                </c:pt>
                <c:pt idx="2">
                  <c:v>0.14</c:v>
                </c:pt>
                <c:pt idx="3">
                  <c:v>0.18</c:v>
                </c:pt>
                <c:pt idx="4">
                  <c:v>0.17</c:v>
                </c:pt>
                <c:pt idx="5">
                  <c:v>0.17</c:v>
                </c:pt>
                <c:pt idx="6">
                  <c:v>0.24</c:v>
                </c:pt>
                <c:pt idx="7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Sheet1!$D$25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Sheet1!$A$26:$A$33</c:f>
              <c:strCache>
                <c:ptCount val="8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Fuel</c:v>
                </c:pt>
                <c:pt idx="4">
                  <c:v>Boat Repair/Maintenance</c:v>
                </c:pt>
                <c:pt idx="5">
                  <c:v>Boat Rental</c:v>
                </c:pt>
                <c:pt idx="6">
                  <c:v>New Boat Sales</c:v>
                </c:pt>
                <c:pt idx="7">
                  <c:v>Used Boat Sales</c:v>
                </c:pt>
              </c:strCache>
            </c:strRef>
          </c:cat>
          <c:val>
            <c:numRef>
              <c:f>Sheet1!$D$26:$D$33</c:f>
              <c:numCache>
                <c:formatCode>0%</c:formatCode>
                <c:ptCount val="8"/>
                <c:pt idx="0">
                  <c:v>0.25</c:v>
                </c:pt>
                <c:pt idx="1">
                  <c:v>0.34</c:v>
                </c:pt>
                <c:pt idx="2">
                  <c:v>0.2</c:v>
                </c:pt>
                <c:pt idx="3">
                  <c:v>0.3</c:v>
                </c:pt>
                <c:pt idx="4">
                  <c:v>0.33</c:v>
                </c:pt>
                <c:pt idx="5">
                  <c:v>0.38</c:v>
                </c:pt>
                <c:pt idx="6">
                  <c:v>0.35</c:v>
                </c:pt>
                <c:pt idx="7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6976168"/>
        <c:axId val="-2076983800"/>
        <c:axId val="0"/>
      </c:bar3DChart>
      <c:catAx>
        <c:axId val="-2076976168"/>
        <c:scaling>
          <c:orientation val="minMax"/>
        </c:scaling>
        <c:delete val="1"/>
        <c:axPos val="l"/>
        <c:majorTickMark val="out"/>
        <c:minorTickMark val="none"/>
        <c:tickLblPos val="nextTo"/>
        <c:crossAx val="-2076983800"/>
        <c:crosses val="autoZero"/>
        <c:auto val="1"/>
        <c:lblAlgn val="ctr"/>
        <c:lblOffset val="100"/>
        <c:noMultiLvlLbl val="0"/>
      </c:catAx>
      <c:valAx>
        <c:axId val="-2076983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976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Maintenance/Renovations</c:v>
                </c:pt>
                <c:pt idx="3">
                  <c:v>Capital Expenditures/Expansions</c:v>
                </c:pt>
                <c:pt idx="4">
                  <c:v>Product Inventory (Ship/Convenience Store)</c:v>
                </c:pt>
                <c:pt idx="5">
                  <c:v>Customer Events</c:v>
                </c:pt>
                <c:pt idx="6">
                  <c:v>Community Events</c:v>
                </c:pt>
                <c:pt idx="7">
                  <c:v>Marketing/Advertising</c:v>
                </c:pt>
                <c:pt idx="8">
                  <c:v>Insurance</c:v>
                </c:pt>
                <c:pt idx="9">
                  <c:v>Mortgage/Rent</c:v>
                </c:pt>
                <c:pt idx="10">
                  <c:v>Equipment (Office and Service)</c:v>
                </c:pt>
                <c:pt idx="11">
                  <c:v>Utilities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0.89</c:v>
                </c:pt>
                <c:pt idx="1">
                  <c:v>0.66</c:v>
                </c:pt>
                <c:pt idx="2">
                  <c:v>0.88</c:v>
                </c:pt>
                <c:pt idx="3">
                  <c:v>0.53</c:v>
                </c:pt>
                <c:pt idx="4">
                  <c:v>0.59</c:v>
                </c:pt>
                <c:pt idx="5">
                  <c:v>0.46</c:v>
                </c:pt>
                <c:pt idx="6">
                  <c:v>0.31</c:v>
                </c:pt>
                <c:pt idx="7">
                  <c:v>0.75</c:v>
                </c:pt>
                <c:pt idx="8">
                  <c:v>0.9</c:v>
                </c:pt>
                <c:pt idx="9">
                  <c:v>0.63</c:v>
                </c:pt>
                <c:pt idx="10">
                  <c:v>0.79</c:v>
                </c:pt>
                <c:pt idx="11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7155144"/>
        <c:axId val="-2077158392"/>
        <c:axId val="0"/>
      </c:bar3DChart>
      <c:catAx>
        <c:axId val="-2077155144"/>
        <c:scaling>
          <c:orientation val="minMax"/>
        </c:scaling>
        <c:delete val="0"/>
        <c:axPos val="l"/>
        <c:majorTickMark val="out"/>
        <c:minorTickMark val="none"/>
        <c:tickLblPos val="nextTo"/>
        <c:crossAx val="-2077158392"/>
        <c:crosses val="autoZero"/>
        <c:auto val="1"/>
        <c:lblAlgn val="ctr"/>
        <c:lblOffset val="100"/>
        <c:noMultiLvlLbl val="0"/>
      </c:catAx>
      <c:valAx>
        <c:axId val="-20771583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7155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decrease</c:v>
                </c:pt>
                <c:pt idx="2">
                  <c:v>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0.14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Product Inventory (Ship/Convenience Store)</c:v>
                </c:pt>
                <c:pt idx="1">
                  <c:v>Customer Events</c:v>
                </c:pt>
                <c:pt idx="2">
                  <c:v>Community Events</c:v>
                </c:pt>
                <c:pt idx="3">
                  <c:v>Equipment (Office and Service)</c:v>
                </c:pt>
                <c:pt idx="4">
                  <c:v>Utilities</c:v>
                </c:pt>
                <c:pt idx="5">
                  <c:v>Marketing/Advertising</c:v>
                </c:pt>
                <c:pt idx="6">
                  <c:v>Insurance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</c:v>
                </c:pt>
                <c:pt idx="1">
                  <c:v>0.31</c:v>
                </c:pt>
                <c:pt idx="2">
                  <c:v>0.32</c:v>
                </c:pt>
                <c:pt idx="3">
                  <c:v>0.32</c:v>
                </c:pt>
                <c:pt idx="4">
                  <c:v>0.56</c:v>
                </c:pt>
                <c:pt idx="5">
                  <c:v>0.3</c:v>
                </c:pt>
                <c:pt idx="6">
                  <c:v>0.57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Product Inventory (Ship/Convenience Store)</c:v>
                </c:pt>
                <c:pt idx="1">
                  <c:v>Customer Events</c:v>
                </c:pt>
                <c:pt idx="2">
                  <c:v>Community Events</c:v>
                </c:pt>
                <c:pt idx="3">
                  <c:v>Equipment (Office and Service)</c:v>
                </c:pt>
                <c:pt idx="4">
                  <c:v>Utilities</c:v>
                </c:pt>
                <c:pt idx="5">
                  <c:v>Marketing/Advertising</c:v>
                </c:pt>
                <c:pt idx="6">
                  <c:v>Insurance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0.17</c:v>
                </c:pt>
                <c:pt idx="1">
                  <c:v>0.13</c:v>
                </c:pt>
                <c:pt idx="2">
                  <c:v>0.07</c:v>
                </c:pt>
                <c:pt idx="3">
                  <c:v>0.05</c:v>
                </c:pt>
                <c:pt idx="4">
                  <c:v>0.1</c:v>
                </c:pt>
                <c:pt idx="5">
                  <c:v>0.18</c:v>
                </c:pt>
                <c:pt idx="6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Product Inventory (Ship/Convenience Store)</c:v>
                </c:pt>
                <c:pt idx="1">
                  <c:v>Customer Events</c:v>
                </c:pt>
                <c:pt idx="2">
                  <c:v>Community Events</c:v>
                </c:pt>
                <c:pt idx="3">
                  <c:v>Equipment (Office and Service)</c:v>
                </c:pt>
                <c:pt idx="4">
                  <c:v>Utilities</c:v>
                </c:pt>
                <c:pt idx="5">
                  <c:v>Marketing/Advertising</c:v>
                </c:pt>
                <c:pt idx="6">
                  <c:v>Insurance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0.53</c:v>
                </c:pt>
                <c:pt idx="1">
                  <c:v>0.55</c:v>
                </c:pt>
                <c:pt idx="2">
                  <c:v>0.61</c:v>
                </c:pt>
                <c:pt idx="3">
                  <c:v>0.64</c:v>
                </c:pt>
                <c:pt idx="4">
                  <c:v>0.34</c:v>
                </c:pt>
                <c:pt idx="5">
                  <c:v>0.52</c:v>
                </c:pt>
                <c:pt idx="6">
                  <c:v>0.38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1920120"/>
        <c:axId val="2081923320"/>
        <c:axId val="0"/>
      </c:bar3DChart>
      <c:catAx>
        <c:axId val="2081920120"/>
        <c:scaling>
          <c:orientation val="minMax"/>
        </c:scaling>
        <c:delete val="0"/>
        <c:axPos val="l"/>
        <c:majorTickMark val="out"/>
        <c:minorTickMark val="none"/>
        <c:tickLblPos val="nextTo"/>
        <c:crossAx val="2081923320"/>
        <c:crosses val="autoZero"/>
        <c:auto val="1"/>
        <c:lblAlgn val="ctr"/>
        <c:lblOffset val="100"/>
        <c:noMultiLvlLbl val="0"/>
      </c:catAx>
      <c:valAx>
        <c:axId val="20819233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81920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Maintenance/Renovations</c:v>
                </c:pt>
                <c:pt idx="3">
                  <c:v>Capital Expenditures/Expansions</c:v>
                </c:pt>
                <c:pt idx="4">
                  <c:v>Mortgage/Rent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0.44</c:v>
                </c:pt>
                <c:pt idx="2">
                  <c:v>0.51</c:v>
                </c:pt>
                <c:pt idx="3">
                  <c:v>0.48</c:v>
                </c:pt>
                <c:pt idx="4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Maintenance/Renovations</c:v>
                </c:pt>
                <c:pt idx="3">
                  <c:v>Capital Expenditures/Expansions</c:v>
                </c:pt>
                <c:pt idx="4">
                  <c:v>Mortgage/Rent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0.19</c:v>
                </c:pt>
                <c:pt idx="1">
                  <c:v>0.14</c:v>
                </c:pt>
                <c:pt idx="2">
                  <c:v>0.12</c:v>
                </c:pt>
                <c:pt idx="3">
                  <c:v>0.21</c:v>
                </c:pt>
                <c:pt idx="4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Maintenance/Renovations</c:v>
                </c:pt>
                <c:pt idx="3">
                  <c:v>Capital Expenditures/Expansions</c:v>
                </c:pt>
                <c:pt idx="4">
                  <c:v>Mortgage/Rent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</c:v>
                </c:pt>
                <c:pt idx="1">
                  <c:v>0.42</c:v>
                </c:pt>
                <c:pt idx="2">
                  <c:v>0.37</c:v>
                </c:pt>
                <c:pt idx="3">
                  <c:v>0.31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15283112"/>
        <c:axId val="-2014979720"/>
        <c:axId val="0"/>
      </c:bar3DChart>
      <c:catAx>
        <c:axId val="-20152831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014979720"/>
        <c:crosses val="autoZero"/>
        <c:auto val="1"/>
        <c:lblAlgn val="ctr"/>
        <c:lblOffset val="100"/>
        <c:noMultiLvlLbl val="0"/>
      </c:catAx>
      <c:valAx>
        <c:axId val="-2014979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15283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5482446667044"/>
          <c:y val="0.0"/>
          <c:w val="0.447061674754872"/>
          <c:h val="0.94858079410127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7"/>
                <c:pt idx="0">
                  <c:v>0.32</c:v>
                </c:pt>
                <c:pt idx="1">
                  <c:v>0.56</c:v>
                </c:pt>
                <c:pt idx="2">
                  <c:v>0.41</c:v>
                </c:pt>
                <c:pt idx="3">
                  <c:v>0.5</c:v>
                </c:pt>
                <c:pt idx="4">
                  <c:v>0.27</c:v>
                </c:pt>
                <c:pt idx="5">
                  <c:v>0.19</c:v>
                </c:pt>
                <c:pt idx="6">
                  <c:v>0.57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7"/>
                <c:pt idx="0">
                  <c:v>0.18</c:v>
                </c:pt>
                <c:pt idx="1">
                  <c:v>0.15</c:v>
                </c:pt>
                <c:pt idx="2">
                  <c:v>0.26</c:v>
                </c:pt>
                <c:pt idx="4">
                  <c:v>0.08</c:v>
                </c:pt>
                <c:pt idx="5">
                  <c:v>0.03</c:v>
                </c:pt>
                <c:pt idx="6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Sheet1!$D$3:$D$9</c:f>
              <c:numCache>
                <c:formatCode>0%</c:formatCode>
                <c:ptCount val="7"/>
                <c:pt idx="0">
                  <c:v>0.5</c:v>
                </c:pt>
                <c:pt idx="1">
                  <c:v>0.29</c:v>
                </c:pt>
                <c:pt idx="2">
                  <c:v>0.32</c:v>
                </c:pt>
                <c:pt idx="3">
                  <c:v>0.5</c:v>
                </c:pt>
                <c:pt idx="4">
                  <c:v>0.65</c:v>
                </c:pt>
                <c:pt idx="5">
                  <c:v>0.78</c:v>
                </c:pt>
                <c:pt idx="6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14976424"/>
        <c:axId val="-2014973336"/>
        <c:axId val="0"/>
      </c:bar3DChart>
      <c:catAx>
        <c:axId val="-2014976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14973336"/>
        <c:crosses val="autoZero"/>
        <c:auto val="1"/>
        <c:lblAlgn val="ctr"/>
        <c:lblOffset val="100"/>
        <c:noMultiLvlLbl val="0"/>
      </c:catAx>
      <c:valAx>
        <c:axId val="-20149733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14976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PowerPoint]Sheet1'!$B$14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PowerPoint]Sheet1'!$A$15:$A$21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PowerPoint]Sheet1'!$B$15:$B$21</c:f>
              <c:numCache>
                <c:formatCode>0%</c:formatCode>
                <c:ptCount val="7"/>
                <c:pt idx="0">
                  <c:v>0.5</c:v>
                </c:pt>
                <c:pt idx="1">
                  <c:v>0.47</c:v>
                </c:pt>
                <c:pt idx="2">
                  <c:v>0.45</c:v>
                </c:pt>
                <c:pt idx="3">
                  <c:v>0.62</c:v>
                </c:pt>
                <c:pt idx="4">
                  <c:v>0.21</c:v>
                </c:pt>
                <c:pt idx="5">
                  <c:v>0.43</c:v>
                </c:pt>
                <c:pt idx="6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PowerPoint]Sheet1'!$C$14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PowerPoint]Sheet1'!$A$15:$A$21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PowerPoint]Sheet1'!$C$15:$C$21</c:f>
              <c:numCache>
                <c:formatCode>0%</c:formatCode>
                <c:ptCount val="7"/>
                <c:pt idx="0">
                  <c:v>0.19</c:v>
                </c:pt>
                <c:pt idx="1">
                  <c:v>0.11</c:v>
                </c:pt>
                <c:pt idx="2">
                  <c:v>0.13</c:v>
                </c:pt>
                <c:pt idx="3">
                  <c:v>0.03</c:v>
                </c:pt>
                <c:pt idx="4">
                  <c:v>0.21</c:v>
                </c:pt>
                <c:pt idx="5">
                  <c:v>0.07</c:v>
                </c:pt>
                <c:pt idx="6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PowerPoint]Sheet1'!$D$14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PowerPoint]Sheet1'!$A$15:$A$21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PowerPoint]Sheet1'!$D$15:$D$21</c:f>
              <c:numCache>
                <c:formatCode>0%</c:formatCode>
                <c:ptCount val="7"/>
                <c:pt idx="0">
                  <c:v>0.31</c:v>
                </c:pt>
                <c:pt idx="1">
                  <c:v>0.42</c:v>
                </c:pt>
                <c:pt idx="2">
                  <c:v>0.42</c:v>
                </c:pt>
                <c:pt idx="3">
                  <c:v>0.35</c:v>
                </c:pt>
                <c:pt idx="4">
                  <c:v>0.57</c:v>
                </c:pt>
                <c:pt idx="5">
                  <c:v>0.5</c:v>
                </c:pt>
                <c:pt idx="6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15316472"/>
        <c:axId val="-2015221096"/>
        <c:axId val="0"/>
      </c:bar3DChart>
      <c:catAx>
        <c:axId val="-2015316472"/>
        <c:scaling>
          <c:orientation val="minMax"/>
        </c:scaling>
        <c:delete val="1"/>
        <c:axPos val="l"/>
        <c:majorTickMark val="out"/>
        <c:minorTickMark val="none"/>
        <c:tickLblPos val="nextTo"/>
        <c:crossAx val="-2015221096"/>
        <c:crosses val="autoZero"/>
        <c:auto val="1"/>
        <c:lblAlgn val="ctr"/>
        <c:lblOffset val="100"/>
        <c:noMultiLvlLbl val="0"/>
      </c:catAx>
      <c:valAx>
        <c:axId val="-20152210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15316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PowerPoint]Sheet1'!$B$24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PowerPoint]Sheet1'!$A$25:$A$31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PowerPoint]Sheet1'!$B$25:$B$31</c:f>
              <c:numCache>
                <c:formatCode>0%</c:formatCode>
                <c:ptCount val="7"/>
                <c:pt idx="0">
                  <c:v>0.47</c:v>
                </c:pt>
                <c:pt idx="1">
                  <c:v>0.58</c:v>
                </c:pt>
                <c:pt idx="2">
                  <c:v>0.51</c:v>
                </c:pt>
                <c:pt idx="3">
                  <c:v>0.52</c:v>
                </c:pt>
                <c:pt idx="4">
                  <c:v>0.23</c:v>
                </c:pt>
                <c:pt idx="5">
                  <c:v>0.35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PowerPoint]Sheet1'!$C$24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PowerPoint]Sheet1'!$A$25:$A$31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PowerPoint]Sheet1'!$C$25:$C$31</c:f>
              <c:numCache>
                <c:formatCode>0%</c:formatCode>
                <c:ptCount val="7"/>
                <c:pt idx="0">
                  <c:v>0.16</c:v>
                </c:pt>
                <c:pt idx="1">
                  <c:v>0.09</c:v>
                </c:pt>
                <c:pt idx="2">
                  <c:v>0.21</c:v>
                </c:pt>
                <c:pt idx="3">
                  <c:v>0.07</c:v>
                </c:pt>
                <c:pt idx="4">
                  <c:v>0.1</c:v>
                </c:pt>
                <c:pt idx="5">
                  <c:v>0.05</c:v>
                </c:pt>
                <c:pt idx="6">
                  <c:v>0.1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PowerPoint]Sheet1'!$D$24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PowerPoint]Sheet1'!$A$25:$A$31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PowerPoint]Sheet1'!$D$25:$D$31</c:f>
              <c:numCache>
                <c:formatCode>0%</c:formatCode>
                <c:ptCount val="7"/>
                <c:pt idx="0">
                  <c:v>0.37</c:v>
                </c:pt>
                <c:pt idx="1">
                  <c:v>0.33</c:v>
                </c:pt>
                <c:pt idx="2">
                  <c:v>0.28</c:v>
                </c:pt>
                <c:pt idx="3">
                  <c:v>0.4</c:v>
                </c:pt>
                <c:pt idx="4">
                  <c:v>0.68</c:v>
                </c:pt>
                <c:pt idx="5">
                  <c:v>0.59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15358760"/>
        <c:axId val="-2053203160"/>
        <c:axId val="0"/>
      </c:bar3DChart>
      <c:catAx>
        <c:axId val="-2015358760"/>
        <c:scaling>
          <c:orientation val="minMax"/>
        </c:scaling>
        <c:delete val="1"/>
        <c:axPos val="l"/>
        <c:majorTickMark val="out"/>
        <c:minorTickMark val="none"/>
        <c:tickLblPos val="nextTo"/>
        <c:crossAx val="-2053203160"/>
        <c:crosses val="autoZero"/>
        <c:auto val="1"/>
        <c:lblAlgn val="ctr"/>
        <c:lblOffset val="100"/>
        <c:noMultiLvlLbl val="0"/>
      </c:catAx>
      <c:valAx>
        <c:axId val="-20532031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1535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less than 30 feet</c:v>
                </c:pt>
                <c:pt idx="1">
                  <c:v>30 to 40 feet</c:v>
                </c:pt>
                <c:pt idx="2">
                  <c:v>41 to 60 feet</c:v>
                </c:pt>
                <c:pt idx="3">
                  <c:v>60 to 80 feet</c:v>
                </c:pt>
                <c:pt idx="4">
                  <c:v>81 to 100 feet</c:v>
                </c:pt>
                <c:pt idx="5">
                  <c:v>101 to 200 feet</c:v>
                </c:pt>
                <c:pt idx="6">
                  <c:v>more than 200 feet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0.07</c:v>
                </c:pt>
                <c:pt idx="1">
                  <c:v>0.16</c:v>
                </c:pt>
                <c:pt idx="2">
                  <c:v>0.26</c:v>
                </c:pt>
                <c:pt idx="3">
                  <c:v>0.13</c:v>
                </c:pt>
                <c:pt idx="4">
                  <c:v>0.01</c:v>
                </c:pt>
                <c:pt idx="5">
                  <c:v>0.2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PowerPoint]Sheet1'!$B$34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PowerPoint]Sheet1'!$A$35:$A$41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PowerPoint]Sheet1'!$B$35:$B$41</c:f>
              <c:numCache>
                <c:formatCode>0%</c:formatCode>
                <c:ptCount val="7"/>
                <c:pt idx="0">
                  <c:v>0.4</c:v>
                </c:pt>
                <c:pt idx="1">
                  <c:v>0.47</c:v>
                </c:pt>
                <c:pt idx="2">
                  <c:v>0.49</c:v>
                </c:pt>
                <c:pt idx="3">
                  <c:v>0.59</c:v>
                </c:pt>
                <c:pt idx="4">
                  <c:v>0.17</c:v>
                </c:pt>
                <c:pt idx="5">
                  <c:v>0.31</c:v>
                </c:pt>
                <c:pt idx="6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PowerPoint]Sheet1'!$C$34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PowerPoint]Sheet1'!$A$35:$A$41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PowerPoint]Sheet1'!$C$35:$C$41</c:f>
              <c:numCache>
                <c:formatCode>0%</c:formatCode>
                <c:ptCount val="7"/>
                <c:pt idx="0">
                  <c:v>0.21</c:v>
                </c:pt>
                <c:pt idx="1">
                  <c:v>0.13</c:v>
                </c:pt>
                <c:pt idx="2">
                  <c:v>0.22</c:v>
                </c:pt>
                <c:pt idx="3">
                  <c:v>0.08</c:v>
                </c:pt>
                <c:pt idx="4">
                  <c:v>0.15</c:v>
                </c:pt>
                <c:pt idx="5">
                  <c:v>0.05</c:v>
                </c:pt>
                <c:pt idx="6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PowerPoint]Sheet1'!$D$34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PowerPoint]Sheet1'!$A$35:$A$41</c:f>
              <c:strCache>
                <c:ptCount val="7"/>
                <c:pt idx="0">
                  <c:v>Staff personnel/hours</c:v>
                </c:pt>
                <c:pt idx="1">
                  <c:v>Maintenance/Renovations</c:v>
                </c:pt>
                <c:pt idx="2">
                  <c:v>Capital Expenditures/Expansions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PowerPoint]Sheet1'!$D$35:$D$41</c:f>
              <c:numCache>
                <c:formatCode>0%</c:formatCode>
                <c:ptCount val="7"/>
                <c:pt idx="0">
                  <c:v>0.4</c:v>
                </c:pt>
                <c:pt idx="1">
                  <c:v>0.39</c:v>
                </c:pt>
                <c:pt idx="2">
                  <c:v>0.28</c:v>
                </c:pt>
                <c:pt idx="3">
                  <c:v>0.32</c:v>
                </c:pt>
                <c:pt idx="4">
                  <c:v>0.68</c:v>
                </c:pt>
                <c:pt idx="5">
                  <c:v>0.65</c:v>
                </c:pt>
                <c:pt idx="6">
                  <c:v>0.36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53971736"/>
        <c:axId val="-2053215304"/>
        <c:axId val="0"/>
      </c:bar3DChart>
      <c:catAx>
        <c:axId val="-2053971736"/>
        <c:scaling>
          <c:orientation val="minMax"/>
        </c:scaling>
        <c:delete val="1"/>
        <c:axPos val="l"/>
        <c:majorTickMark val="out"/>
        <c:minorTickMark val="none"/>
        <c:tickLblPos val="nextTo"/>
        <c:crossAx val="-2053215304"/>
        <c:crosses val="autoZero"/>
        <c:auto val="1"/>
        <c:lblAlgn val="ctr"/>
        <c:lblOffset val="100"/>
        <c:noMultiLvlLbl val="0"/>
      </c:catAx>
      <c:valAx>
        <c:axId val="-20532153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53971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2 in Microsoft Office PowerPoint]Sheet1'!$A$11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PowerPoint]Sheet1'!$B$11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PowerPoint]Sheet1'!$A$12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PowerPoint]Sheet1'!$B$12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'[Chart 2 in Microsoft Office PowerPoint]Sheet1'!$A$13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53295992"/>
        <c:axId val="-2053446488"/>
        <c:axId val="0"/>
      </c:bar3DChart>
      <c:catAx>
        <c:axId val="-2053295992"/>
        <c:scaling>
          <c:orientation val="minMax"/>
        </c:scaling>
        <c:delete val="1"/>
        <c:axPos val="l"/>
        <c:majorTickMark val="out"/>
        <c:minorTickMark val="none"/>
        <c:tickLblPos val="nextTo"/>
        <c:crossAx val="-2053446488"/>
        <c:crosses val="autoZero"/>
        <c:auto val="1"/>
        <c:lblAlgn val="ctr"/>
        <c:lblOffset val="100"/>
        <c:noMultiLvlLbl val="0"/>
      </c:catAx>
      <c:valAx>
        <c:axId val="-20534464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53295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17123440660658"/>
          <c:y val="0.0144591282711109"/>
          <c:w val="0.472923121053403"/>
          <c:h val="0.95300783311888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7"/>
                <c:pt idx="0">
                  <c:v>0.41</c:v>
                </c:pt>
                <c:pt idx="1">
                  <c:v>0.42</c:v>
                </c:pt>
                <c:pt idx="2">
                  <c:v>0.47</c:v>
                </c:pt>
                <c:pt idx="3">
                  <c:v>0.47</c:v>
                </c:pt>
                <c:pt idx="4">
                  <c:v>0.12</c:v>
                </c:pt>
                <c:pt idx="5">
                  <c:v>0.29</c:v>
                </c:pt>
                <c:pt idx="6">
                  <c:v>0.56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7"/>
                <c:pt idx="0">
                  <c:v>0.19</c:v>
                </c:pt>
                <c:pt idx="1">
                  <c:v>0.15</c:v>
                </c:pt>
                <c:pt idx="2">
                  <c:v>0.19</c:v>
                </c:pt>
                <c:pt idx="3">
                  <c:v>0.03</c:v>
                </c:pt>
                <c:pt idx="4">
                  <c:v>0.15</c:v>
                </c:pt>
                <c:pt idx="5">
                  <c:v>0.06</c:v>
                </c:pt>
                <c:pt idx="6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Sheet1!$D$3:$D$9</c:f>
              <c:numCache>
                <c:formatCode>0%</c:formatCode>
                <c:ptCount val="7"/>
                <c:pt idx="0">
                  <c:v>0.41</c:v>
                </c:pt>
                <c:pt idx="1">
                  <c:v>0.43</c:v>
                </c:pt>
                <c:pt idx="2">
                  <c:v>0.34</c:v>
                </c:pt>
                <c:pt idx="3">
                  <c:v>0.5</c:v>
                </c:pt>
                <c:pt idx="4">
                  <c:v>0.73</c:v>
                </c:pt>
                <c:pt idx="5">
                  <c:v>0.65</c:v>
                </c:pt>
                <c:pt idx="6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4168456"/>
        <c:axId val="-2074115256"/>
        <c:axId val="0"/>
      </c:bar3DChart>
      <c:catAx>
        <c:axId val="-2074168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4115256"/>
        <c:crosses val="autoZero"/>
        <c:auto val="1"/>
        <c:lblAlgn val="ctr"/>
        <c:lblOffset val="100"/>
        <c:noMultiLvlLbl val="0"/>
      </c:catAx>
      <c:valAx>
        <c:axId val="-2074115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416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PowerPoint]Sheet1'!$B$15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PowerPoint]Sheet1'!$A$16:$A$22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PowerPoint]Sheet1'!$B$16:$B$22</c:f>
              <c:numCache>
                <c:formatCode>0%</c:formatCode>
                <c:ptCount val="7"/>
                <c:pt idx="0">
                  <c:v>0.41</c:v>
                </c:pt>
                <c:pt idx="1">
                  <c:v>0.57</c:v>
                </c:pt>
                <c:pt idx="2">
                  <c:v>0.55</c:v>
                </c:pt>
                <c:pt idx="3">
                  <c:v>0.6</c:v>
                </c:pt>
                <c:pt idx="4">
                  <c:v>0.28</c:v>
                </c:pt>
                <c:pt idx="5">
                  <c:v>0.36</c:v>
                </c:pt>
                <c:pt idx="6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PowerPoint]Sheet1'!$C$15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PowerPoint]Sheet1'!$A$16:$A$22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PowerPoint]Sheet1'!$C$16:$C$22</c:f>
              <c:numCache>
                <c:formatCode>0%</c:formatCode>
                <c:ptCount val="7"/>
                <c:pt idx="0">
                  <c:v>0.17</c:v>
                </c:pt>
                <c:pt idx="1">
                  <c:v>0.1</c:v>
                </c:pt>
                <c:pt idx="2">
                  <c:v>0.21</c:v>
                </c:pt>
                <c:pt idx="3">
                  <c:v>0.11</c:v>
                </c:pt>
                <c:pt idx="4">
                  <c:v>0.06</c:v>
                </c:pt>
                <c:pt idx="5">
                  <c:v>0.05</c:v>
                </c:pt>
                <c:pt idx="6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PowerPoint]Sheet1'!$D$15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PowerPoint]Sheet1'!$A$16:$A$22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PowerPoint]Sheet1'!$D$16:$D$22</c:f>
              <c:numCache>
                <c:formatCode>0%</c:formatCode>
                <c:ptCount val="7"/>
                <c:pt idx="0">
                  <c:v>0.42</c:v>
                </c:pt>
                <c:pt idx="1">
                  <c:v>0.32</c:v>
                </c:pt>
                <c:pt idx="2">
                  <c:v>0.23</c:v>
                </c:pt>
                <c:pt idx="3">
                  <c:v>0.29</c:v>
                </c:pt>
                <c:pt idx="4">
                  <c:v>0.66</c:v>
                </c:pt>
                <c:pt idx="5">
                  <c:v>0.59</c:v>
                </c:pt>
                <c:pt idx="6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02114888"/>
        <c:axId val="-2074335160"/>
        <c:axId val="0"/>
      </c:bar3DChart>
      <c:catAx>
        <c:axId val="-2102114888"/>
        <c:scaling>
          <c:orientation val="minMax"/>
        </c:scaling>
        <c:delete val="1"/>
        <c:axPos val="l"/>
        <c:majorTickMark val="out"/>
        <c:minorTickMark val="none"/>
        <c:tickLblPos val="nextTo"/>
        <c:crossAx val="-2074335160"/>
        <c:crosses val="autoZero"/>
        <c:auto val="1"/>
        <c:lblAlgn val="ctr"/>
        <c:lblOffset val="100"/>
        <c:noMultiLvlLbl val="0"/>
      </c:catAx>
      <c:valAx>
        <c:axId val="-20743351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02114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PowerPoint]Sheet1'!$B$26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PowerPoint]Sheet1'!$A$27:$A$33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PowerPoint]Sheet1'!$B$27:$B$33</c:f>
              <c:numCache>
                <c:formatCode>0%</c:formatCode>
                <c:ptCount val="7"/>
                <c:pt idx="0">
                  <c:v>0.36</c:v>
                </c:pt>
                <c:pt idx="1">
                  <c:v>0.53</c:v>
                </c:pt>
                <c:pt idx="2">
                  <c:v>0.43</c:v>
                </c:pt>
                <c:pt idx="3">
                  <c:v>0.59</c:v>
                </c:pt>
                <c:pt idx="4">
                  <c:v>0.22</c:v>
                </c:pt>
                <c:pt idx="5">
                  <c:v>0.29</c:v>
                </c:pt>
                <c:pt idx="6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PowerPoint]Sheet1'!$C$26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PowerPoint]Sheet1'!$A$27:$A$33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PowerPoint]Sheet1'!$C$27:$C$33</c:f>
              <c:numCache>
                <c:formatCode>0%</c:formatCode>
                <c:ptCount val="7"/>
                <c:pt idx="0">
                  <c:v>0.24</c:v>
                </c:pt>
                <c:pt idx="1">
                  <c:v>0.13</c:v>
                </c:pt>
                <c:pt idx="2">
                  <c:v>0.26</c:v>
                </c:pt>
                <c:pt idx="3">
                  <c:v>0.04</c:v>
                </c:pt>
                <c:pt idx="4">
                  <c:v>0.17</c:v>
                </c:pt>
                <c:pt idx="5">
                  <c:v>0.05</c:v>
                </c:pt>
                <c:pt idx="6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PowerPoint]Sheet1'!$D$26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PowerPoint]Sheet1'!$A$27:$A$33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'[Chart in Microsoft Office PowerPoint]Sheet1'!$D$27:$D$33</c:f>
              <c:numCache>
                <c:formatCode>0%</c:formatCode>
                <c:ptCount val="7"/>
                <c:pt idx="0">
                  <c:v>0.39</c:v>
                </c:pt>
                <c:pt idx="1">
                  <c:v>0.33</c:v>
                </c:pt>
                <c:pt idx="2">
                  <c:v>0.31</c:v>
                </c:pt>
                <c:pt idx="3">
                  <c:v>0.37</c:v>
                </c:pt>
                <c:pt idx="4">
                  <c:v>0.62</c:v>
                </c:pt>
                <c:pt idx="5">
                  <c:v>0.66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92293080"/>
        <c:axId val="-1992290024"/>
        <c:axId val="0"/>
      </c:bar3DChart>
      <c:catAx>
        <c:axId val="-1992293080"/>
        <c:scaling>
          <c:orientation val="minMax"/>
        </c:scaling>
        <c:delete val="1"/>
        <c:axPos val="l"/>
        <c:majorTickMark val="out"/>
        <c:minorTickMark val="none"/>
        <c:tickLblPos val="nextTo"/>
        <c:crossAx val="-1992290024"/>
        <c:crosses val="autoZero"/>
        <c:auto val="1"/>
        <c:lblAlgn val="ctr"/>
        <c:lblOffset val="100"/>
        <c:noMultiLvlLbl val="0"/>
      </c:catAx>
      <c:valAx>
        <c:axId val="-19922900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992293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2 in Microsoft Office PowerPoint]Sheet1'!$A$11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PowerPoint]Sheet1'!$B$11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PowerPoint]Sheet1'!$A$12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PowerPoint]Sheet1'!$B$12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'[Chart 2 in Microsoft Office PowerPoint]Sheet1'!$A$13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6012712"/>
        <c:axId val="1816015800"/>
        <c:axId val="0"/>
      </c:bar3DChart>
      <c:catAx>
        <c:axId val="1816012712"/>
        <c:scaling>
          <c:orientation val="minMax"/>
        </c:scaling>
        <c:delete val="1"/>
        <c:axPos val="l"/>
        <c:majorTickMark val="out"/>
        <c:minorTickMark val="none"/>
        <c:tickLblPos val="nextTo"/>
        <c:crossAx val="1816015800"/>
        <c:crosses val="autoZero"/>
        <c:auto val="1"/>
        <c:lblAlgn val="ctr"/>
        <c:lblOffset val="100"/>
        <c:noMultiLvlLbl val="0"/>
      </c:catAx>
      <c:valAx>
        <c:axId val="1816015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16012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Sheet1!$B$4:$B$10</c:f>
              <c:numCache>
                <c:formatCode>0%</c:formatCode>
                <c:ptCount val="7"/>
                <c:pt idx="0">
                  <c:v>0.44</c:v>
                </c:pt>
                <c:pt idx="1">
                  <c:v>0.5</c:v>
                </c:pt>
                <c:pt idx="2">
                  <c:v>0.45</c:v>
                </c:pt>
                <c:pt idx="3">
                  <c:v>0.56</c:v>
                </c:pt>
                <c:pt idx="4">
                  <c:v>0.19</c:v>
                </c:pt>
                <c:pt idx="5">
                  <c:v>0.31</c:v>
                </c:pt>
                <c:pt idx="6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Sheet1!$C$4:$C$10</c:f>
              <c:numCache>
                <c:formatCode>0%</c:formatCode>
                <c:ptCount val="7"/>
                <c:pt idx="0">
                  <c:v>0.21</c:v>
                </c:pt>
                <c:pt idx="1">
                  <c:v>0.13</c:v>
                </c:pt>
                <c:pt idx="2">
                  <c:v>0.24</c:v>
                </c:pt>
                <c:pt idx="3">
                  <c:v>0.04</c:v>
                </c:pt>
                <c:pt idx="4">
                  <c:v>0.15</c:v>
                </c:pt>
                <c:pt idx="5">
                  <c:v>0.06</c:v>
                </c:pt>
                <c:pt idx="6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Sheet1!$D$4:$D$10</c:f>
              <c:numCache>
                <c:formatCode>0%</c:formatCode>
                <c:ptCount val="7"/>
                <c:pt idx="0">
                  <c:v>0.35</c:v>
                </c:pt>
                <c:pt idx="1">
                  <c:v>0.36</c:v>
                </c:pt>
                <c:pt idx="2">
                  <c:v>0.31</c:v>
                </c:pt>
                <c:pt idx="3">
                  <c:v>0.39</c:v>
                </c:pt>
                <c:pt idx="4">
                  <c:v>0.67</c:v>
                </c:pt>
                <c:pt idx="5">
                  <c:v>0.63</c:v>
                </c:pt>
                <c:pt idx="6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5979960"/>
        <c:axId val="1815983048"/>
        <c:axId val="0"/>
      </c:bar3DChart>
      <c:catAx>
        <c:axId val="1815979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15983048"/>
        <c:crosses val="autoZero"/>
        <c:auto val="1"/>
        <c:lblAlgn val="ctr"/>
        <c:lblOffset val="100"/>
        <c:noMultiLvlLbl val="0"/>
      </c:catAx>
      <c:valAx>
        <c:axId val="1815983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15979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Sheet1!$A$14:$A$20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Sheet1!$B$14:$B$20</c:f>
              <c:numCache>
                <c:formatCode>0%</c:formatCode>
                <c:ptCount val="7"/>
                <c:pt idx="0">
                  <c:v>0.34</c:v>
                </c:pt>
                <c:pt idx="1">
                  <c:v>0.49</c:v>
                </c:pt>
                <c:pt idx="2">
                  <c:v>0.57</c:v>
                </c:pt>
                <c:pt idx="3">
                  <c:v>0.57</c:v>
                </c:pt>
                <c:pt idx="4">
                  <c:v>0.28</c:v>
                </c:pt>
                <c:pt idx="5">
                  <c:v>0.3</c:v>
                </c:pt>
                <c:pt idx="6">
                  <c:v>0.58</c:v>
                </c:pt>
              </c:numCache>
            </c:numRef>
          </c: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Sheet1!$A$14:$A$20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Sheet1!$C$14:$C$20</c:f>
              <c:numCache>
                <c:formatCode>0%</c:formatCode>
                <c:ptCount val="7"/>
                <c:pt idx="0">
                  <c:v>0.14</c:v>
                </c:pt>
                <c:pt idx="1">
                  <c:v>0.09</c:v>
                </c:pt>
                <c:pt idx="2">
                  <c:v>0.15</c:v>
                </c:pt>
                <c:pt idx="3">
                  <c:v>0.07</c:v>
                </c:pt>
                <c:pt idx="4">
                  <c:v>0.12</c:v>
                </c:pt>
                <c:pt idx="5">
                  <c:v>0.02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Sheet1!$A$14:$A$20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Sheet1!$D$14:$D$20</c:f>
              <c:numCache>
                <c:formatCode>0%</c:formatCode>
                <c:ptCount val="7"/>
                <c:pt idx="0">
                  <c:v>0.52</c:v>
                </c:pt>
                <c:pt idx="1">
                  <c:v>0.42</c:v>
                </c:pt>
                <c:pt idx="2">
                  <c:v>0.28</c:v>
                </c:pt>
                <c:pt idx="3">
                  <c:v>0.36</c:v>
                </c:pt>
                <c:pt idx="4">
                  <c:v>0.59</c:v>
                </c:pt>
                <c:pt idx="5">
                  <c:v>0.68</c:v>
                </c:pt>
                <c:pt idx="6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35338328"/>
        <c:axId val="-2066913864"/>
        <c:axId val="0"/>
      </c:bar3DChart>
      <c:catAx>
        <c:axId val="-2035338328"/>
        <c:scaling>
          <c:orientation val="minMax"/>
        </c:scaling>
        <c:delete val="1"/>
        <c:axPos val="l"/>
        <c:majorTickMark val="out"/>
        <c:minorTickMark val="none"/>
        <c:tickLblPos val="nextTo"/>
        <c:crossAx val="-2066913864"/>
        <c:crosses val="autoZero"/>
        <c:auto val="1"/>
        <c:lblAlgn val="ctr"/>
        <c:lblOffset val="100"/>
        <c:noMultiLvlLbl val="0"/>
      </c:catAx>
      <c:valAx>
        <c:axId val="-2066913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35338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Sheet1!$A$24:$A$30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Sheet1!$B$24:$B$30</c:f>
              <c:numCache>
                <c:formatCode>0%</c:formatCode>
                <c:ptCount val="7"/>
                <c:pt idx="0">
                  <c:v>0.2</c:v>
                </c:pt>
                <c:pt idx="1">
                  <c:v>0.8</c:v>
                </c:pt>
                <c:pt idx="2">
                  <c:v>0.25</c:v>
                </c:pt>
                <c:pt idx="3">
                  <c:v>0.5</c:v>
                </c:pt>
                <c:pt idx="5">
                  <c:v>0.25</c:v>
                </c:pt>
                <c:pt idx="6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Sheet1!$A$24:$A$30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Sheet1!$C$24:$C$30</c:f>
              <c:numCache>
                <c:formatCode>General</c:formatCode>
                <c:ptCount val="7"/>
                <c:pt idx="0" formatCode="0%">
                  <c:v>0.2</c:v>
                </c:pt>
                <c:pt idx="3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Sheet1!$D$23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Sheet1!$A$24:$A$30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Sheet1!$D$24:$D$30</c:f>
              <c:numCache>
                <c:formatCode>0%</c:formatCode>
                <c:ptCount val="7"/>
                <c:pt idx="0">
                  <c:v>0.8</c:v>
                </c:pt>
                <c:pt idx="1">
                  <c:v>0.2</c:v>
                </c:pt>
                <c:pt idx="2">
                  <c:v>0.75</c:v>
                </c:pt>
                <c:pt idx="4">
                  <c:v>1.0</c:v>
                </c:pt>
                <c:pt idx="5">
                  <c:v>0.75</c:v>
                </c:pt>
                <c:pt idx="6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53932056"/>
        <c:axId val="-2035393000"/>
        <c:axId val="0"/>
      </c:bar3DChart>
      <c:catAx>
        <c:axId val="-2053932056"/>
        <c:scaling>
          <c:orientation val="minMax"/>
        </c:scaling>
        <c:delete val="1"/>
        <c:axPos val="l"/>
        <c:majorTickMark val="out"/>
        <c:minorTickMark val="none"/>
        <c:tickLblPos val="nextTo"/>
        <c:crossAx val="-2035393000"/>
        <c:crosses val="autoZero"/>
        <c:auto val="1"/>
        <c:lblAlgn val="ctr"/>
        <c:lblOffset val="100"/>
        <c:noMultiLvlLbl val="0"/>
      </c:catAx>
      <c:valAx>
        <c:axId val="-2035393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53932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Sheet1!$A$34:$A$40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Sheet1!$B$34:$B$40</c:f>
              <c:numCache>
                <c:formatCode>0%</c:formatCode>
                <c:ptCount val="7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0.33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Sheet1!$A$34:$A$40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Sheet1!$C$34:$C$40</c:f>
              <c:numCache>
                <c:formatCode>0%</c:formatCode>
                <c:ptCount val="7"/>
                <c:pt idx="1">
                  <c:v>0.25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Sheet1!$D$33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Sheet1!$A$34:$A$40</c:f>
              <c:strCache>
                <c:ptCount val="7"/>
                <c:pt idx="0">
                  <c:v>Staff personnel/hours</c:v>
                </c:pt>
                <c:pt idx="1">
                  <c:v>Maintenance/Renovation</c:v>
                </c:pt>
                <c:pt idx="2">
                  <c:v>Capital Expenditures</c:v>
                </c:pt>
                <c:pt idx="3">
                  <c:v>Insurance</c:v>
                </c:pt>
                <c:pt idx="4">
                  <c:v>Mortgage/Rent</c:v>
                </c:pt>
                <c:pt idx="5">
                  <c:v>Equipment (office and service)</c:v>
                </c:pt>
                <c:pt idx="6">
                  <c:v>Utilities</c:v>
                </c:pt>
              </c:strCache>
            </c:strRef>
          </c:cat>
          <c:val>
            <c:numRef>
              <c:f>Sheet1!$D$34:$D$40</c:f>
              <c:numCache>
                <c:formatCode>0%</c:formatCode>
                <c:ptCount val="7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  <c:pt idx="3">
                  <c:v>0.5</c:v>
                </c:pt>
                <c:pt idx="4">
                  <c:v>0.5</c:v>
                </c:pt>
                <c:pt idx="5">
                  <c:v>0.67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35876552"/>
        <c:axId val="-2036001256"/>
        <c:axId val="0"/>
      </c:bar3DChart>
      <c:catAx>
        <c:axId val="-2035876552"/>
        <c:scaling>
          <c:orientation val="minMax"/>
        </c:scaling>
        <c:delete val="1"/>
        <c:axPos val="l"/>
        <c:majorTickMark val="out"/>
        <c:minorTickMark val="none"/>
        <c:tickLblPos val="nextTo"/>
        <c:crossAx val="-2036001256"/>
        <c:crosses val="autoZero"/>
        <c:auto val="1"/>
        <c:lblAlgn val="ctr"/>
        <c:lblOffset val="100"/>
        <c:noMultiLvlLbl val="0"/>
      </c:catAx>
      <c:valAx>
        <c:axId val="-2036001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35876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less than 50%</c:v>
                </c:pt>
                <c:pt idx="1">
                  <c:v>50 to 74%</c:v>
                </c:pt>
                <c:pt idx="2">
                  <c:v>75 to 84%</c:v>
                </c:pt>
                <c:pt idx="3">
                  <c:v>85 to 94%</c:v>
                </c:pt>
                <c:pt idx="4">
                  <c:v>95 to 99%</c:v>
                </c:pt>
                <c:pt idx="5">
                  <c:v>100%</c:v>
                </c:pt>
                <c:pt idx="6">
                  <c:v>no slips (boatyard only)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0.08</c:v>
                </c:pt>
                <c:pt idx="1">
                  <c:v>0.2</c:v>
                </c:pt>
                <c:pt idx="2">
                  <c:v>0.19</c:v>
                </c:pt>
                <c:pt idx="3">
                  <c:v>0.24</c:v>
                </c:pt>
                <c:pt idx="4">
                  <c:v>0.14</c:v>
                </c:pt>
                <c:pt idx="5">
                  <c:v>0.11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2 in Microsoft Office PowerPoint]Sheet1'!$A$11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PowerPoint]Sheet1'!$B$11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PowerPoint]Sheet1'!$A$12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PowerPoint]Sheet1'!$B$12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'[Chart 2 in Microsoft Office PowerPoint]Sheet1'!$A$13</c:f>
              <c:strCache>
                <c:ptCount val="1"/>
                <c:pt idx="0">
                  <c:v>same</c:v>
                </c:pt>
              </c:strCache>
            </c:strRef>
          </c:tx>
          <c:invertIfNegative val="0"/>
          <c:cat>
            <c:strRef>
              <c:f>'[Chart 2 in Microsoft Office PowerPoint]Sheet1'!$B$10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'[Chart 2 in Microsoft Office PowerPoint]Sheet1'!$B$13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36021864"/>
        <c:axId val="-2066857240"/>
        <c:axId val="0"/>
      </c:bar3DChart>
      <c:catAx>
        <c:axId val="-2036021864"/>
        <c:scaling>
          <c:orientation val="minMax"/>
        </c:scaling>
        <c:delete val="1"/>
        <c:axPos val="l"/>
        <c:majorTickMark val="out"/>
        <c:minorTickMark val="none"/>
        <c:tickLblPos val="nextTo"/>
        <c:crossAx val="-2066857240"/>
        <c:crosses val="autoZero"/>
        <c:auto val="1"/>
        <c:lblAlgn val="ctr"/>
        <c:lblOffset val="100"/>
        <c:noMultiLvlLbl val="0"/>
      </c:catAx>
      <c:valAx>
        <c:axId val="-2066857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36021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0.66</c:v>
                </c:pt>
                <c:pt idx="1">
                  <c:v>0.18</c:v>
                </c:pt>
                <c:pt idx="2">
                  <c:v>0.16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0.55</c:v>
                </c:pt>
                <c:pt idx="1">
                  <c:v>0.11</c:v>
                </c:pt>
                <c:pt idx="2">
                  <c:v>0.34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28662152"/>
        <c:axId val="-2128730392"/>
      </c:lineChart>
      <c:catAx>
        <c:axId val="-2128662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8730392"/>
        <c:crosses val="autoZero"/>
        <c:auto val="1"/>
        <c:lblAlgn val="ctr"/>
        <c:lblOffset val="100"/>
        <c:noMultiLvlLbl val="0"/>
      </c:catAx>
      <c:valAx>
        <c:axId val="-21287303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28662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Office PowerPoint]Sheet1'!$A$2:$A$5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Northeast</c:v>
                </c:pt>
                <c:pt idx="3">
                  <c:v>South</c:v>
                </c:pt>
              </c:strCache>
            </c:strRef>
          </c:cat>
          <c:val>
            <c:numRef>
              <c:f>'[Chart 2 in Microsoft Office PowerPoint]Sheet1'!$B$2:$B$5</c:f>
              <c:numCache>
                <c:formatCode>0%</c:formatCode>
                <c:ptCount val="4"/>
                <c:pt idx="0">
                  <c:v>0.78</c:v>
                </c:pt>
                <c:pt idx="1">
                  <c:v>0.71</c:v>
                </c:pt>
                <c:pt idx="2">
                  <c:v>0.65</c:v>
                </c:pt>
                <c:pt idx="3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PowerPoint]Sheet1'!$C$1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Office PowerPoint]Sheet1'!$A$2:$A$5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Northeast</c:v>
                </c:pt>
                <c:pt idx="3">
                  <c:v>South</c:v>
                </c:pt>
              </c:strCache>
            </c:strRef>
          </c:cat>
          <c:val>
            <c:numRef>
              <c:f>'[Chart 2 in Microsoft Office PowerPoint]Sheet1'!$C$2:$C$5</c:f>
              <c:numCache>
                <c:formatCode>0%</c:formatCode>
                <c:ptCount val="4"/>
                <c:pt idx="0">
                  <c:v>0.02</c:v>
                </c:pt>
                <c:pt idx="1">
                  <c:v>0.11</c:v>
                </c:pt>
                <c:pt idx="2">
                  <c:v>0.12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'[Chart 2 in Microsoft Office PowerPoint]Sheet1'!$D$1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Office PowerPoint]Sheet1'!$A$2:$A$5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Northeast</c:v>
                </c:pt>
                <c:pt idx="3">
                  <c:v>South</c:v>
                </c:pt>
              </c:strCache>
            </c:strRef>
          </c:cat>
          <c:val>
            <c:numRef>
              <c:f>'[Chart 2 in Microsoft Office PowerPoint]Sheet1'!$D$2:$D$5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  <c:pt idx="2">
                  <c:v>0.23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9259896"/>
        <c:axId val="-2128685848"/>
        <c:axId val="0"/>
      </c:bar3DChart>
      <c:catAx>
        <c:axId val="-2129259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8685848"/>
        <c:crosses val="autoZero"/>
        <c:auto val="1"/>
        <c:lblAlgn val="ctr"/>
        <c:lblOffset val="100"/>
        <c:noMultiLvlLbl val="0"/>
      </c:catAx>
      <c:valAx>
        <c:axId val="-21286858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9259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8820840"/>
        <c:axId val="-2128802488"/>
        <c:axId val="0"/>
      </c:bar3DChart>
      <c:catAx>
        <c:axId val="-212882084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8802488"/>
        <c:crosses val="autoZero"/>
        <c:auto val="1"/>
        <c:lblAlgn val="ctr"/>
        <c:lblOffset val="100"/>
        <c:noMultiLvlLbl val="0"/>
      </c:catAx>
      <c:valAx>
        <c:axId val="-21288024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820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Inland-East</c:v>
                </c:pt>
                <c:pt idx="4">
                  <c:v>Inland-Cental</c:v>
                </c:pt>
                <c:pt idx="5">
                  <c:v>Inland-West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0.67</c:v>
                </c:pt>
                <c:pt idx="1">
                  <c:v>0.71</c:v>
                </c:pt>
                <c:pt idx="2">
                  <c:v>0.68</c:v>
                </c:pt>
                <c:pt idx="3">
                  <c:v>0.64</c:v>
                </c:pt>
                <c:pt idx="4">
                  <c:v>0.78</c:v>
                </c:pt>
                <c:pt idx="5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Inland-East</c:v>
                </c:pt>
                <c:pt idx="4">
                  <c:v>Inland-Cental</c:v>
                </c:pt>
                <c:pt idx="5">
                  <c:v>Inland-West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0.17</c:v>
                </c:pt>
                <c:pt idx="1">
                  <c:v>0.08</c:v>
                </c:pt>
                <c:pt idx="2">
                  <c:v>0.14</c:v>
                </c:pt>
                <c:pt idx="3">
                  <c:v>0.15</c:v>
                </c:pt>
                <c:pt idx="4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Ocean-East Coast</c:v>
                </c:pt>
                <c:pt idx="1">
                  <c:v>Ocean-West Coast</c:v>
                </c:pt>
                <c:pt idx="2">
                  <c:v>Great Lakes</c:v>
                </c:pt>
                <c:pt idx="3">
                  <c:v>Inland-East</c:v>
                </c:pt>
                <c:pt idx="4">
                  <c:v>Inland-Cental</c:v>
                </c:pt>
                <c:pt idx="5">
                  <c:v>Inland-West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0.17</c:v>
                </c:pt>
                <c:pt idx="1">
                  <c:v>0.21</c:v>
                </c:pt>
                <c:pt idx="2">
                  <c:v>0.18</c:v>
                </c:pt>
                <c:pt idx="3">
                  <c:v>0.21</c:v>
                </c:pt>
                <c:pt idx="4">
                  <c:v>0.15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8945208"/>
        <c:axId val="-2128951304"/>
        <c:axId val="0"/>
      </c:bar3DChart>
      <c:catAx>
        <c:axId val="-212894520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8951304"/>
        <c:crosses val="autoZero"/>
        <c:auto val="1"/>
        <c:lblAlgn val="ctr"/>
        <c:lblOffset val="100"/>
        <c:noMultiLvlLbl val="0"/>
      </c:catAx>
      <c:valAx>
        <c:axId val="-21289513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945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9008616"/>
        <c:axId val="-2129011928"/>
        <c:axId val="0"/>
      </c:bar3DChart>
      <c:catAx>
        <c:axId val="-2129008616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9011928"/>
        <c:crosses val="autoZero"/>
        <c:auto val="1"/>
        <c:lblAlgn val="ctr"/>
        <c:lblOffset val="100"/>
        <c:noMultiLvlLbl val="0"/>
      </c:catAx>
      <c:valAx>
        <c:axId val="-21290119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9008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PowerPoint]Sheet1'!$B$24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PowerPoint]Sheet1'!$A$25:$A$27</c:f>
              <c:strCache>
                <c:ptCount val="3"/>
                <c:pt idx="0">
                  <c:v>Large - More than 250</c:v>
                </c:pt>
                <c:pt idx="1">
                  <c:v>Medium - 100 to 250</c:v>
                </c:pt>
                <c:pt idx="2">
                  <c:v>Small - less than 100</c:v>
                </c:pt>
              </c:strCache>
            </c:strRef>
          </c:cat>
          <c:val>
            <c:numRef>
              <c:f>'[Chart in Microsoft Office PowerPoint]Sheet1'!$B$25:$B$27</c:f>
              <c:numCache>
                <c:formatCode>0%</c:formatCode>
                <c:ptCount val="3"/>
                <c:pt idx="0">
                  <c:v>0.75</c:v>
                </c:pt>
                <c:pt idx="1">
                  <c:v>0.74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PowerPoint]Sheet1'!$C$24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PowerPoint]Sheet1'!$A$25:$A$27</c:f>
              <c:strCache>
                <c:ptCount val="3"/>
                <c:pt idx="0">
                  <c:v>Large - More than 250</c:v>
                </c:pt>
                <c:pt idx="1">
                  <c:v>Medium - 100 to 250</c:v>
                </c:pt>
                <c:pt idx="2">
                  <c:v>Small - less than 100</c:v>
                </c:pt>
              </c:strCache>
            </c:strRef>
          </c:cat>
          <c:val>
            <c:numRef>
              <c:f>'[Chart in Microsoft Office PowerPoint]Sheet1'!$C$25:$C$27</c:f>
              <c:numCache>
                <c:formatCode>0%</c:formatCode>
                <c:ptCount val="3"/>
                <c:pt idx="0">
                  <c:v>0.08</c:v>
                </c:pt>
                <c:pt idx="1">
                  <c:v>0.15</c:v>
                </c:pt>
                <c:pt idx="2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PowerPoint]Sheet1'!$D$24</c:f>
              <c:strCache>
                <c:ptCount val="1"/>
                <c:pt idx="0">
                  <c:v> Don't Know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PowerPoint]Sheet1'!$A$25:$A$27</c:f>
              <c:strCache>
                <c:ptCount val="3"/>
                <c:pt idx="0">
                  <c:v>Large - More than 250</c:v>
                </c:pt>
                <c:pt idx="1">
                  <c:v>Medium - 100 to 250</c:v>
                </c:pt>
                <c:pt idx="2">
                  <c:v>Small - less than 100</c:v>
                </c:pt>
              </c:strCache>
            </c:strRef>
          </c:cat>
          <c:val>
            <c:numRef>
              <c:f>'[Chart in Microsoft Office PowerPoint]Sheet1'!$D$25:$D$27</c:f>
              <c:numCache>
                <c:formatCode>0%</c:formatCode>
                <c:ptCount val="3"/>
                <c:pt idx="0">
                  <c:v>0.17</c:v>
                </c:pt>
                <c:pt idx="1">
                  <c:v>0.12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51151160"/>
        <c:axId val="-2100064424"/>
        <c:axId val="0"/>
      </c:bar3DChart>
      <c:catAx>
        <c:axId val="-2051151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00064424"/>
        <c:crosses val="autoZero"/>
        <c:auto val="1"/>
        <c:lblAlgn val="ctr"/>
        <c:lblOffset val="100"/>
        <c:noMultiLvlLbl val="0"/>
      </c:catAx>
      <c:valAx>
        <c:axId val="-21000644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51151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9846408"/>
        <c:axId val="-2051103864"/>
        <c:axId val="0"/>
      </c:bar3DChart>
      <c:catAx>
        <c:axId val="-2099846408"/>
        <c:scaling>
          <c:orientation val="minMax"/>
        </c:scaling>
        <c:delete val="1"/>
        <c:axPos val="l"/>
        <c:majorTickMark val="out"/>
        <c:minorTickMark val="none"/>
        <c:tickLblPos val="nextTo"/>
        <c:crossAx val="-2051103864"/>
        <c:crosses val="autoZero"/>
        <c:auto val="1"/>
        <c:lblAlgn val="ctr"/>
        <c:lblOffset val="100"/>
        <c:noMultiLvlLbl val="0"/>
      </c:catAx>
      <c:valAx>
        <c:axId val="-2051103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99846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4 in Microsoft Office PowerPoint]Sheet1'!$B$1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4 in Microsoft Office PowerPoint]Sheet1'!$A$2:$A$4</c:f>
              <c:strCache>
                <c:ptCount val="3"/>
                <c:pt idx="0">
                  <c:v>NEW-less than 5 years</c:v>
                </c:pt>
                <c:pt idx="1">
                  <c:v>MID- 6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'[Chart 4 in Microsoft Office PowerPoint]Sheet1'!$B$2:$B$4</c:f>
              <c:numCache>
                <c:formatCode>0%</c:formatCode>
                <c:ptCount val="3"/>
                <c:pt idx="0">
                  <c:v>0.56</c:v>
                </c:pt>
                <c:pt idx="1">
                  <c:v>0.69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'[Chart 4 in Microsoft Office PowerPoint]Sheet1'!$C$1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4 in Microsoft Office PowerPoint]Sheet1'!$A$2:$A$4</c:f>
              <c:strCache>
                <c:ptCount val="3"/>
                <c:pt idx="0">
                  <c:v>NEW-less than 5 years</c:v>
                </c:pt>
                <c:pt idx="1">
                  <c:v>MID- 6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'[Chart 4 in Microsoft Office PowerPoint]Sheet1'!$C$2:$C$4</c:f>
              <c:numCache>
                <c:formatCode>0%</c:formatCode>
                <c:ptCount val="3"/>
                <c:pt idx="0">
                  <c:v>0.22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'[Chart 4 in Microsoft Office PowerPoint]Sheet1'!$D$1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4 in Microsoft Office PowerPoint]Sheet1'!$A$2:$A$4</c:f>
              <c:strCache>
                <c:ptCount val="3"/>
                <c:pt idx="0">
                  <c:v>NEW-less than 5 years</c:v>
                </c:pt>
                <c:pt idx="1">
                  <c:v>MID- 6 to 30 years</c:v>
                </c:pt>
                <c:pt idx="2">
                  <c:v>OLD-more than 30 years</c:v>
                </c:pt>
              </c:strCache>
            </c:strRef>
          </c:cat>
          <c:val>
            <c:numRef>
              <c:f>'[Chart 4 in Microsoft Office PowerPoint]Sheet1'!$D$2:$D$4</c:f>
              <c:numCache>
                <c:formatCode>0%</c:formatCode>
                <c:ptCount val="3"/>
                <c:pt idx="0">
                  <c:v>0.22</c:v>
                </c:pt>
                <c:pt idx="1">
                  <c:v>0.16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51044264"/>
        <c:axId val="-2128567736"/>
        <c:axId val="0"/>
      </c:bar3DChart>
      <c:catAx>
        <c:axId val="-2051044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28567736"/>
        <c:crosses val="autoZero"/>
        <c:auto val="1"/>
        <c:lblAlgn val="ctr"/>
        <c:lblOffset val="100"/>
        <c:noMultiLvlLbl val="0"/>
      </c:catAx>
      <c:valAx>
        <c:axId val="-21285677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51044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West</c:v>
                </c:pt>
                <c:pt idx="2">
                  <c:v>Midwest</c:v>
                </c:pt>
                <c:pt idx="3">
                  <c:v>South</c:v>
                </c:pt>
                <c:pt idx="4">
                  <c:v>Northeast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0.08</c:v>
                </c:pt>
                <c:pt idx="1">
                  <c:v>0.02</c:v>
                </c:pt>
                <c:pt idx="2">
                  <c:v>0.08</c:v>
                </c:pt>
                <c:pt idx="3">
                  <c:v>0.11</c:v>
                </c:pt>
                <c:pt idx="4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West</c:v>
                </c:pt>
                <c:pt idx="2">
                  <c:v>Midwest</c:v>
                </c:pt>
                <c:pt idx="3">
                  <c:v>South</c:v>
                </c:pt>
                <c:pt idx="4">
                  <c:v>Northeast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0.2</c:v>
                </c:pt>
                <c:pt idx="1">
                  <c:v>0.21</c:v>
                </c:pt>
                <c:pt idx="2">
                  <c:v>0.16</c:v>
                </c:pt>
                <c:pt idx="3">
                  <c:v>0.25</c:v>
                </c:pt>
                <c:pt idx="4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accent3">
                        <a:lumMod val="7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West</c:v>
                </c:pt>
                <c:pt idx="2">
                  <c:v>Midwest</c:v>
                </c:pt>
                <c:pt idx="3">
                  <c:v>South</c:v>
                </c:pt>
                <c:pt idx="4">
                  <c:v>Northeast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0.19</c:v>
                </c:pt>
                <c:pt idx="1">
                  <c:v>0.17</c:v>
                </c:pt>
                <c:pt idx="2">
                  <c:v>0.16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85% to 94%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6600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West</c:v>
                </c:pt>
                <c:pt idx="2">
                  <c:v>Midwest</c:v>
                </c:pt>
                <c:pt idx="3">
                  <c:v>South</c:v>
                </c:pt>
                <c:pt idx="4">
                  <c:v>Northeast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>
                  <c:v>0.24</c:v>
                </c:pt>
                <c:pt idx="1">
                  <c:v>0.21</c:v>
                </c:pt>
                <c:pt idx="2">
                  <c:v>0.26</c:v>
                </c:pt>
                <c:pt idx="3">
                  <c:v>0.25</c:v>
                </c:pt>
                <c:pt idx="4">
                  <c:v>0.22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95% to 99%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1CB5A6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West</c:v>
                </c:pt>
                <c:pt idx="2">
                  <c:v>Midwest</c:v>
                </c:pt>
                <c:pt idx="3">
                  <c:v>South</c:v>
                </c:pt>
                <c:pt idx="4">
                  <c:v>Northeast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0">
                  <c:v>0.14</c:v>
                </c:pt>
                <c:pt idx="1">
                  <c:v>0.24</c:v>
                </c:pt>
                <c:pt idx="2">
                  <c:v>0.16</c:v>
                </c:pt>
                <c:pt idx="3">
                  <c:v>0.07</c:v>
                </c:pt>
                <c:pt idx="4">
                  <c:v>0.18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West</c:v>
                </c:pt>
                <c:pt idx="2">
                  <c:v>Midwest</c:v>
                </c:pt>
                <c:pt idx="3">
                  <c:v>South</c:v>
                </c:pt>
                <c:pt idx="4">
                  <c:v>Northeast</c:v>
                </c:pt>
              </c:strCache>
            </c:strRef>
          </c:cat>
          <c:val>
            <c:numRef>
              <c:f>Sheet1!$G$3:$G$7</c:f>
              <c:numCache>
                <c:formatCode>0%</c:formatCode>
                <c:ptCount val="5"/>
                <c:pt idx="0">
                  <c:v>0.11</c:v>
                </c:pt>
                <c:pt idx="1">
                  <c:v>0.14</c:v>
                </c:pt>
                <c:pt idx="2">
                  <c:v>0.11</c:v>
                </c:pt>
                <c:pt idx="3">
                  <c:v>0.06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18438136"/>
        <c:axId val="2118077880"/>
        <c:axId val="0"/>
      </c:bar3DChart>
      <c:catAx>
        <c:axId val="-2118438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077880"/>
        <c:crosses val="autoZero"/>
        <c:auto val="1"/>
        <c:lblAlgn val="ctr"/>
        <c:lblOffset val="100"/>
        <c:noMultiLvlLbl val="0"/>
      </c:catAx>
      <c:valAx>
        <c:axId val="2118077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18438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51070296"/>
        <c:axId val="-2099663528"/>
        <c:axId val="0"/>
      </c:bar3DChart>
      <c:catAx>
        <c:axId val="-2051070296"/>
        <c:scaling>
          <c:orientation val="minMax"/>
        </c:scaling>
        <c:delete val="1"/>
        <c:axPos val="l"/>
        <c:majorTickMark val="out"/>
        <c:minorTickMark val="none"/>
        <c:tickLblPos val="nextTo"/>
        <c:crossAx val="-2099663528"/>
        <c:crosses val="autoZero"/>
        <c:auto val="1"/>
        <c:lblAlgn val="ctr"/>
        <c:lblOffset val="100"/>
        <c:noMultiLvlLbl val="0"/>
      </c:catAx>
      <c:valAx>
        <c:axId val="-2099663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51070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Marina (wet and dry slips)</c:v>
                </c:pt>
                <c:pt idx="1">
                  <c:v>Dry Storage</c:v>
                </c:pt>
                <c:pt idx="2">
                  <c:v>Boatyard and marina</c:v>
                </c:pt>
                <c:pt idx="3">
                  <c:v>Boatyard only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0.75</c:v>
                </c:pt>
                <c:pt idx="2">
                  <c:v>0.69</c:v>
                </c:pt>
                <c:pt idx="3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Marina (wet and dry slips)</c:v>
                </c:pt>
                <c:pt idx="1">
                  <c:v>Dry Storage</c:v>
                </c:pt>
                <c:pt idx="2">
                  <c:v>Boatyard and marina</c:v>
                </c:pt>
                <c:pt idx="3">
                  <c:v>Boatyard only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0.16</c:v>
                </c:pt>
                <c:pt idx="2" formatCode="0%">
                  <c:v>0.12</c:v>
                </c:pt>
                <c:pt idx="3" formatCode="0%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Marina (wet and dry slips)</c:v>
                </c:pt>
                <c:pt idx="1">
                  <c:v>Dry Storage</c:v>
                </c:pt>
                <c:pt idx="2">
                  <c:v>Boatyard and marina</c:v>
                </c:pt>
                <c:pt idx="3">
                  <c:v>Boatyard only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0.19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7354456"/>
        <c:axId val="1817357896"/>
        <c:axId val="0"/>
      </c:bar3DChart>
      <c:catAx>
        <c:axId val="1817354456"/>
        <c:scaling>
          <c:orientation val="minMax"/>
        </c:scaling>
        <c:delete val="0"/>
        <c:axPos val="l"/>
        <c:majorTickMark val="out"/>
        <c:minorTickMark val="none"/>
        <c:tickLblPos val="nextTo"/>
        <c:crossAx val="1817357896"/>
        <c:crosses val="autoZero"/>
        <c:auto val="1"/>
        <c:lblAlgn val="ctr"/>
        <c:lblOffset val="100"/>
        <c:noMultiLvlLbl val="0"/>
      </c:catAx>
      <c:valAx>
        <c:axId val="1817357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173544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02265528"/>
        <c:axId val="-2102216104"/>
        <c:axId val="0"/>
      </c:bar3DChart>
      <c:catAx>
        <c:axId val="-2102265528"/>
        <c:scaling>
          <c:orientation val="minMax"/>
        </c:scaling>
        <c:delete val="1"/>
        <c:axPos val="l"/>
        <c:majorTickMark val="out"/>
        <c:minorTickMark val="none"/>
        <c:tickLblPos val="nextTo"/>
        <c:crossAx val="-2102216104"/>
        <c:crosses val="autoZero"/>
        <c:auto val="1"/>
        <c:lblAlgn val="ctr"/>
        <c:lblOffset val="100"/>
        <c:noMultiLvlLbl val="0"/>
      </c:catAx>
      <c:valAx>
        <c:axId val="-21022161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02265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Corporate</c:v>
                </c:pt>
                <c:pt idx="2">
                  <c:v>Government</c:v>
                </c:pt>
                <c:pt idx="3">
                  <c:v>Private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0.63</c:v>
                </c:pt>
                <c:pt idx="2">
                  <c:v>0.79</c:v>
                </c:pt>
                <c:pt idx="3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Corporate</c:v>
                </c:pt>
                <c:pt idx="2">
                  <c:v>Government</c:v>
                </c:pt>
                <c:pt idx="3">
                  <c:v>Private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0.03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Corporate</c:v>
                </c:pt>
                <c:pt idx="2">
                  <c:v>Government</c:v>
                </c:pt>
                <c:pt idx="3">
                  <c:v>Private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0.38</c:v>
                </c:pt>
                <c:pt idx="1">
                  <c:v>0.21</c:v>
                </c:pt>
                <c:pt idx="2">
                  <c:v>0.18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4427400"/>
        <c:axId val="-2074396808"/>
        <c:axId val="0"/>
      </c:bar3DChart>
      <c:catAx>
        <c:axId val="-2074427400"/>
        <c:scaling>
          <c:orientation val="minMax"/>
        </c:scaling>
        <c:delete val="0"/>
        <c:axPos val="l"/>
        <c:majorTickMark val="out"/>
        <c:minorTickMark val="none"/>
        <c:tickLblPos val="nextTo"/>
        <c:crossAx val="-2074396808"/>
        <c:crosses val="autoZero"/>
        <c:auto val="1"/>
        <c:lblAlgn val="ctr"/>
        <c:lblOffset val="100"/>
        <c:noMultiLvlLbl val="0"/>
      </c:catAx>
      <c:valAx>
        <c:axId val="-20743968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44274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8591864"/>
        <c:axId val="-2099595208"/>
        <c:axId val="0"/>
      </c:bar3DChart>
      <c:catAx>
        <c:axId val="-2128591864"/>
        <c:scaling>
          <c:orientation val="minMax"/>
        </c:scaling>
        <c:delete val="1"/>
        <c:axPos val="l"/>
        <c:majorTickMark val="out"/>
        <c:minorTickMark val="none"/>
        <c:tickLblPos val="nextTo"/>
        <c:crossAx val="-2099595208"/>
        <c:crosses val="autoZero"/>
        <c:auto val="1"/>
        <c:lblAlgn val="ctr"/>
        <c:lblOffset val="100"/>
        <c:noMultiLvlLbl val="0"/>
      </c:catAx>
      <c:valAx>
        <c:axId val="-2099595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8591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0%</c:formatCode>
                <c:ptCount val="4"/>
                <c:pt idx="0">
                  <c:v>0.69</c:v>
                </c:pt>
                <c:pt idx="1">
                  <c:v>0.72</c:v>
                </c:pt>
                <c:pt idx="2">
                  <c:v>0.67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PowerPoint]Sheet1'!$C$2:$C$5</c:f>
              <c:numCache>
                <c:formatCode>0%</c:formatCode>
                <c:ptCount val="4"/>
                <c:pt idx="0">
                  <c:v>0.13</c:v>
                </c:pt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PowerPoint]Sheet1'!$A$2:$A$5</c:f>
              <c:strCache>
                <c:ptCount val="4"/>
                <c:pt idx="0">
                  <c:v>20 to 40 feet</c:v>
                </c:pt>
                <c:pt idx="1">
                  <c:v>41 to 60 feet</c:v>
                </c:pt>
                <c:pt idx="2">
                  <c:v>61 to 80 feet</c:v>
                </c:pt>
                <c:pt idx="3">
                  <c:v>more than 81 feet</c:v>
                </c:pt>
              </c:strCache>
            </c:strRef>
          </c:cat>
          <c:val>
            <c:numRef>
              <c:f>'[Chart in Microsoft Office PowerPoint]Sheet1'!$D$2:$D$5</c:f>
              <c:numCache>
                <c:formatCode>0%</c:formatCode>
                <c:ptCount val="4"/>
                <c:pt idx="0">
                  <c:v>0.17</c:v>
                </c:pt>
                <c:pt idx="1">
                  <c:v>0.17</c:v>
                </c:pt>
                <c:pt idx="2">
                  <c:v>0.33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9101352"/>
        <c:axId val="-2068687992"/>
        <c:axId val="0"/>
      </c:bar3DChart>
      <c:catAx>
        <c:axId val="-2129101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8687992"/>
        <c:crosses val="autoZero"/>
        <c:auto val="1"/>
        <c:lblAlgn val="ctr"/>
        <c:lblOffset val="100"/>
        <c:noMultiLvlLbl val="0"/>
      </c:catAx>
      <c:valAx>
        <c:axId val="-2068687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9101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'[Chart 3 in Microsoft Office PowerPoint]Sheet1'!$A$14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'[Chart 3 in Microsoft Office PowerPoint]Sheet1'!$B$14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PowerPoint]Sheet1'!$A$15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'[Chart 3 in Microsoft Office PowerPoint]Sheet1'!$B$15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PowerPoint]Sheet1'!$A$16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val>
            <c:numRef>
              <c:f>'[Chart 3 in Microsoft Office PowerPoint]Sheet1'!$B$16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1015048"/>
        <c:axId val="-2031220056"/>
        <c:axId val="0"/>
      </c:bar3DChart>
      <c:catAx>
        <c:axId val="-2121015048"/>
        <c:scaling>
          <c:orientation val="minMax"/>
        </c:scaling>
        <c:delete val="1"/>
        <c:axPos val="l"/>
        <c:majorTickMark val="out"/>
        <c:minorTickMark val="none"/>
        <c:tickLblPos val="nextTo"/>
        <c:crossAx val="-2031220056"/>
        <c:crosses val="autoZero"/>
        <c:auto val="1"/>
        <c:lblAlgn val="ctr"/>
        <c:lblOffset val="100"/>
        <c:noMultiLvlLbl val="0"/>
      </c:catAx>
      <c:valAx>
        <c:axId val="-2031220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1015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Ocean-East Coast</a:t>
            </a:r>
          </a:p>
        </c:rich>
      </c:tx>
      <c:layout>
        <c:manualLayout>
          <c:xMode val="edge"/>
          <c:yMode val="edge"/>
          <c:x val="0.450345964566929"/>
          <c:y val="0.0062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222B6-9F60-4843-AC62-294FCA0ADBF5}" type="datetimeFigureOut">
              <a:rPr lang="en-US" smtClean="0"/>
              <a:t>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08B7-7434-D84C-8B03-7CE9218D1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8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7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4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C1BC-58AC-4A42-9F79-44B1863A92AE}" type="datetimeFigureOut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Relationship Id="rId3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Relationship Id="rId3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4" Type="http://schemas.openxmlformats.org/officeDocument/2006/relationships/chart" Target="../charts/chart26.xml"/><Relationship Id="rId5" Type="http://schemas.openxmlformats.org/officeDocument/2006/relationships/chart" Target="../charts/chart27.xml"/><Relationship Id="rId6" Type="http://schemas.openxmlformats.org/officeDocument/2006/relationships/chart" Target="../charts/chart28.xml"/><Relationship Id="rId7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0.xml"/><Relationship Id="rId3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2.xml"/><Relationship Id="rId3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4.xml"/><Relationship Id="rId3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6.xml"/><Relationship Id="rId3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8.xml"/><Relationship Id="rId3" Type="http://schemas.openxmlformats.org/officeDocument/2006/relationships/chart" Target="../charts/char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0.xml"/><Relationship Id="rId3" Type="http://schemas.openxmlformats.org/officeDocument/2006/relationships/chart" Target="../charts/char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2.xml"/><Relationship Id="rId3" Type="http://schemas.openxmlformats.org/officeDocument/2006/relationships/chart" Target="../charts/char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4.xml"/><Relationship Id="rId3" Type="http://schemas.openxmlformats.org/officeDocument/2006/relationships/chart" Target="../charts/char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4" Type="http://schemas.openxmlformats.org/officeDocument/2006/relationships/chart" Target="../charts/chart48.xml"/><Relationship Id="rId5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4" Type="http://schemas.openxmlformats.org/officeDocument/2006/relationships/chart" Target="../charts/chart52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4" Type="http://schemas.openxmlformats.org/officeDocument/2006/relationships/chart" Target="../charts/chart59.xml"/><Relationship Id="rId5" Type="http://schemas.openxmlformats.org/officeDocument/2006/relationships/chart" Target="../charts/chart60.xml"/><Relationship Id="rId6" Type="http://schemas.openxmlformats.org/officeDocument/2006/relationships/chart" Target="../charts/chart61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4" Type="http://schemas.openxmlformats.org/officeDocument/2006/relationships/chart" Target="../charts/chart64.xml"/><Relationship Id="rId5" Type="http://schemas.openxmlformats.org/officeDocument/2006/relationships/chart" Target="../charts/chart65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4" Type="http://schemas.openxmlformats.org/officeDocument/2006/relationships/chart" Target="../charts/chart68.xml"/><Relationship Id="rId5" Type="http://schemas.openxmlformats.org/officeDocument/2006/relationships/chart" Target="../charts/chart69.xml"/><Relationship Id="rId6" Type="http://schemas.openxmlformats.org/officeDocument/2006/relationships/chart" Target="../charts/chart70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3.xml"/><Relationship Id="rId3" Type="http://schemas.openxmlformats.org/officeDocument/2006/relationships/chart" Target="../charts/chart7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5.xml"/><Relationship Id="rId3" Type="http://schemas.openxmlformats.org/officeDocument/2006/relationships/chart" Target="../charts/chart7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7.xml"/><Relationship Id="rId3" Type="http://schemas.openxmlformats.org/officeDocument/2006/relationships/chart" Target="../charts/char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9.xml"/><Relationship Id="rId3" Type="http://schemas.openxmlformats.org/officeDocument/2006/relationships/chart" Target="../charts/chart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1.xml"/><Relationship Id="rId3" Type="http://schemas.openxmlformats.org/officeDocument/2006/relationships/chart" Target="../charts/chart8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3.xml"/><Relationship Id="rId3" Type="http://schemas.openxmlformats.org/officeDocument/2006/relationships/chart" Target="../charts/char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5.xml"/><Relationship Id="rId3" Type="http://schemas.openxmlformats.org/officeDocument/2006/relationships/chart" Target="../charts/chart8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I 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" y="1201101"/>
            <a:ext cx="3468112" cy="1005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Marina Industry Survey</a:t>
            </a:r>
            <a:br>
              <a:rPr lang="en-US" dirty="0" smtClean="0"/>
            </a:br>
            <a:r>
              <a:rPr lang="en-US" sz="2700" i="1" dirty="0" smtClean="0"/>
              <a:t>Why are survey statistics important?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926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arina industry statistics are generally non-existent.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45973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3200" dirty="0"/>
              <a:t>Vital for the growth of the </a:t>
            </a:r>
            <a:r>
              <a:rPr lang="en-US" sz="3200" dirty="0" smtClean="0"/>
              <a:t>industry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i="1" dirty="0" smtClean="0"/>
              <a:t>finding </a:t>
            </a:r>
            <a:r>
              <a:rPr lang="en-US" sz="3200" i="1" dirty="0"/>
              <a:t>investors outside of firms that typically invest in marinas/waterfront </a:t>
            </a:r>
            <a:r>
              <a:rPr lang="en-US" sz="3200" i="1" dirty="0" smtClean="0"/>
              <a:t>development</a:t>
            </a:r>
            <a:r>
              <a:rPr lang="en-US" sz="3200" dirty="0" smtClean="0"/>
              <a:t>)</a:t>
            </a:r>
          </a:p>
          <a:p>
            <a:pPr lvl="1"/>
            <a:endParaRPr lang="en-US" sz="32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Vital </a:t>
            </a:r>
            <a:r>
              <a:rPr lang="en-US" sz="3200" dirty="0"/>
              <a:t>to your own </a:t>
            </a:r>
            <a:r>
              <a:rPr lang="en-US" sz="3200" dirty="0" smtClean="0"/>
              <a:t>growth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i="1" dirty="0" smtClean="0"/>
              <a:t>gauging </a:t>
            </a:r>
            <a:r>
              <a:rPr lang="en-US" sz="3200" i="1" dirty="0"/>
              <a:t>how your business performs against your </a:t>
            </a:r>
            <a:r>
              <a:rPr lang="en-US" sz="3200" i="1" dirty="0" smtClean="0"/>
              <a:t>peers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mda_b&amp;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5" y="274639"/>
            <a:ext cx="2066310" cy="9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6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average boat size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3803675"/>
              </p:ext>
            </p:extLst>
          </p:nvPr>
        </p:nvGraphicFramePr>
        <p:xfrm>
          <a:off x="1" y="1968010"/>
          <a:ext cx="9144000" cy="623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Arrow 3"/>
          <p:cNvSpPr/>
          <p:nvPr/>
        </p:nvSpPr>
        <p:spPr>
          <a:xfrm rot="21070188">
            <a:off x="521198" y="5816345"/>
            <a:ext cx="1663004" cy="846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¾ majority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65835">
            <a:off x="473401" y="1844552"/>
            <a:ext cx="1611932" cy="12614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¼ mid-sized boats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630151" y="2184643"/>
            <a:ext cx="1904895" cy="1086150"/>
          </a:xfrm>
          <a:prstGeom prst="lef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Megayacht market small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argest boat size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80665382"/>
              </p:ext>
            </p:extLst>
          </p:nvPr>
        </p:nvGraphicFramePr>
        <p:xfrm>
          <a:off x="263137" y="1434532"/>
          <a:ext cx="8340289" cy="577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47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661" y="2967335"/>
            <a:ext cx="340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85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272" y="186949"/>
            <a:ext cx="481313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Current overall rate %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3976141"/>
              </p:ext>
            </p:extLst>
          </p:nvPr>
        </p:nvGraphicFramePr>
        <p:xfrm>
          <a:off x="-374684" y="1327263"/>
          <a:ext cx="9518684" cy="719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Arrow Callout 4"/>
          <p:cNvSpPr/>
          <p:nvPr/>
        </p:nvSpPr>
        <p:spPr>
          <a:xfrm>
            <a:off x="7258529" y="4111732"/>
            <a:ext cx="2056077" cy="1118851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39% at </a:t>
            </a:r>
          </a:p>
          <a:p>
            <a:pPr algn="ctr"/>
            <a:r>
              <a:rPr lang="en-US" sz="1800" dirty="0" smtClean="0"/>
              <a:t>mid-level occupancy</a:t>
            </a:r>
            <a:endParaRPr lang="en-US" sz="1800" dirty="0"/>
          </a:p>
        </p:txBody>
      </p:sp>
      <p:sp>
        <p:nvSpPr>
          <p:cNvPr id="6" name="Right Arrow 5"/>
          <p:cNvSpPr/>
          <p:nvPr/>
        </p:nvSpPr>
        <p:spPr>
          <a:xfrm rot="2128061">
            <a:off x="1516796" y="1555614"/>
            <a:ext cx="1517762" cy="8982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GREAT!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201913">
            <a:off x="183661" y="5524825"/>
            <a:ext cx="1753722" cy="1290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38% at good occupancy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4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87" y="91536"/>
            <a:ext cx="3620613" cy="2756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09745" y="186949"/>
            <a:ext cx="263425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Current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(Regional)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42676330"/>
              </p:ext>
            </p:extLst>
          </p:nvPr>
        </p:nvGraphicFramePr>
        <p:xfrm>
          <a:off x="-455266" y="473191"/>
          <a:ext cx="10010635" cy="645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6015883" y="1571944"/>
            <a:ext cx="493862" cy="493907"/>
          </a:xfrm>
          <a:prstGeom prst="star5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680375" y="2618656"/>
            <a:ext cx="463625" cy="458331"/>
          </a:xfrm>
          <a:prstGeom prst="star5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20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" y="0"/>
            <a:ext cx="2533986" cy="1929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9781" y="-116054"/>
            <a:ext cx="8634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Rate %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 waterbody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0164398"/>
              </p:ext>
            </p:extLst>
          </p:nvPr>
        </p:nvGraphicFramePr>
        <p:xfrm>
          <a:off x="-1" y="1064098"/>
          <a:ext cx="4610613" cy="435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521822"/>
              </p:ext>
            </p:extLst>
          </p:nvPr>
        </p:nvGraphicFramePr>
        <p:xfrm>
          <a:off x="293502" y="659733"/>
          <a:ext cx="8634220" cy="619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078211"/>
              </p:ext>
            </p:extLst>
          </p:nvPr>
        </p:nvGraphicFramePr>
        <p:xfrm>
          <a:off x="6913426" y="3497608"/>
          <a:ext cx="1545818" cy="357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5-Point Star 8"/>
          <p:cNvSpPr/>
          <p:nvPr/>
        </p:nvSpPr>
        <p:spPr>
          <a:xfrm>
            <a:off x="4397643" y="1147302"/>
            <a:ext cx="725674" cy="635023"/>
          </a:xfrm>
          <a:prstGeom prst="star5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6913426" y="3588184"/>
            <a:ext cx="725674" cy="635023"/>
          </a:xfrm>
          <a:prstGeom prst="star5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3730" y="0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Facility size/# of slips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009113"/>
              </p:ext>
            </p:extLst>
          </p:nvPr>
        </p:nvGraphicFramePr>
        <p:xfrm>
          <a:off x="-264596" y="372828"/>
          <a:ext cx="8809002" cy="622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175596"/>
              </p:ext>
            </p:extLst>
          </p:nvPr>
        </p:nvGraphicFramePr>
        <p:xfrm>
          <a:off x="5934046" y="3171893"/>
          <a:ext cx="1695611" cy="36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64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4525" y="0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%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RaTE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Facility age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71912"/>
              </p:ext>
            </p:extLst>
          </p:nvPr>
        </p:nvGraphicFramePr>
        <p:xfrm>
          <a:off x="116521" y="291272"/>
          <a:ext cx="8389526" cy="656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37231"/>
              </p:ext>
            </p:extLst>
          </p:nvPr>
        </p:nvGraphicFramePr>
        <p:xfrm>
          <a:off x="3842093" y="2681210"/>
          <a:ext cx="1695611" cy="36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>
            <a:off x="-19050" y="1602678"/>
            <a:ext cx="1516246" cy="10785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majority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0" y="4211063"/>
            <a:ext cx="1652925" cy="1249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1/3 new are struggling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3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3828" y="0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Ownership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37728"/>
              </p:ext>
            </p:extLst>
          </p:nvPr>
        </p:nvGraphicFramePr>
        <p:xfrm>
          <a:off x="-198086" y="186949"/>
          <a:ext cx="8682801" cy="647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76814"/>
              </p:ext>
            </p:extLst>
          </p:nvPr>
        </p:nvGraphicFramePr>
        <p:xfrm>
          <a:off x="5998959" y="2862645"/>
          <a:ext cx="1695611" cy="36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0" y="3649738"/>
            <a:ext cx="725674" cy="63502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4525" y="45859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Facility type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079945"/>
              </p:ext>
            </p:extLst>
          </p:nvPr>
        </p:nvGraphicFramePr>
        <p:xfrm>
          <a:off x="98529" y="383205"/>
          <a:ext cx="8691032" cy="603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626842"/>
              </p:ext>
            </p:extLst>
          </p:nvPr>
        </p:nvGraphicFramePr>
        <p:xfrm>
          <a:off x="-249904" y="2207463"/>
          <a:ext cx="1695611" cy="36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202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57567"/>
          </a:xfrm>
        </p:spPr>
        <p:txBody>
          <a:bodyPr/>
          <a:lstStyle/>
          <a:p>
            <a:r>
              <a:rPr lang="en-US" dirty="0" smtClean="0"/>
              <a:t>Respondent profile – </a:t>
            </a:r>
            <a:r>
              <a:rPr lang="en-US" i="1" dirty="0" smtClean="0"/>
              <a:t>does this reflect the general population?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28532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Occupancy and Rates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Products/Services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Revenues and Expenses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Profit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31" y="5221783"/>
            <a:ext cx="435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National Perspective</a:t>
            </a:r>
            <a:r>
              <a:rPr lang="en-US" sz="3200" dirty="0" smtClean="0"/>
              <a:t>–gauge the overall health of the industry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276" y="2212329"/>
            <a:ext cx="2971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Region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Waterbody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Size/#of Slips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Ownership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Type of facility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Age of the facility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Average boat size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724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4525" y="45859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Average boat size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45977"/>
              </p:ext>
            </p:extLst>
          </p:nvPr>
        </p:nvGraphicFramePr>
        <p:xfrm>
          <a:off x="0" y="694520"/>
          <a:ext cx="8609875" cy="55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72929"/>
              </p:ext>
            </p:extLst>
          </p:nvPr>
        </p:nvGraphicFramePr>
        <p:xfrm>
          <a:off x="6291059" y="3243885"/>
          <a:ext cx="1695611" cy="36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5-Point Star 6"/>
          <p:cNvSpPr/>
          <p:nvPr/>
        </p:nvSpPr>
        <p:spPr>
          <a:xfrm>
            <a:off x="426957" y="2222589"/>
            <a:ext cx="437905" cy="427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024443" y="2222589"/>
            <a:ext cx="437905" cy="427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926429" y="1061522"/>
            <a:ext cx="426957" cy="95304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512967" y="1082034"/>
            <a:ext cx="426957" cy="95304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5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208" y="186949"/>
            <a:ext cx="536926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2012 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Compared to 2011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19821143"/>
              </p:ext>
            </p:extLst>
          </p:nvPr>
        </p:nvGraphicFramePr>
        <p:xfrm>
          <a:off x="-314607" y="1223878"/>
          <a:ext cx="8494394" cy="650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 Arrow 3"/>
          <p:cNvSpPr/>
          <p:nvPr/>
        </p:nvSpPr>
        <p:spPr>
          <a:xfrm>
            <a:off x="7257576" y="2175939"/>
            <a:ext cx="1844422" cy="109869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1/3 not growing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282071" y="811461"/>
            <a:ext cx="1521900" cy="158251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¼  </a:t>
            </a:r>
            <a:r>
              <a:rPr lang="en-US" dirty="0" smtClean="0"/>
              <a:t>lower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400046" y="5060027"/>
            <a:ext cx="1330402" cy="127004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Majority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6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8514" y="0"/>
            <a:ext cx="414548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Overtime (2009-2012)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65706687"/>
              </p:ext>
            </p:extLst>
          </p:nvPr>
        </p:nvGraphicFramePr>
        <p:xfrm>
          <a:off x="142319" y="448897"/>
          <a:ext cx="8889468" cy="614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3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373" y="186949"/>
            <a:ext cx="7166671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2012 Rates,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compared to 2011</a:t>
            </a:r>
          </a:p>
          <a:p>
            <a:pPr algn="r"/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lips/storage/maintenance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70350042"/>
              </p:ext>
            </p:extLst>
          </p:nvPr>
        </p:nvGraphicFramePr>
        <p:xfrm>
          <a:off x="164213" y="1149617"/>
          <a:ext cx="8462511" cy="622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Arrow 4"/>
          <p:cNvSpPr/>
          <p:nvPr/>
        </p:nvSpPr>
        <p:spPr>
          <a:xfrm rot="20178116">
            <a:off x="7157751" y="1911929"/>
            <a:ext cx="1814128" cy="13129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1/3 increased rates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827729">
            <a:off x="285764" y="952546"/>
            <a:ext cx="2401536" cy="17812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majority unchanging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756800" y="5341278"/>
            <a:ext cx="1499944" cy="12205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Small 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485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4" y="490602"/>
            <a:ext cx="8513370" cy="6367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73103" y="822"/>
            <a:ext cx="3470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regional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3040420"/>
              </p:ext>
            </p:extLst>
          </p:nvPr>
        </p:nvGraphicFramePr>
        <p:xfrm>
          <a:off x="5375282" y="1876692"/>
          <a:ext cx="4538427" cy="236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72555412"/>
              </p:ext>
            </p:extLst>
          </p:nvPr>
        </p:nvGraphicFramePr>
        <p:xfrm>
          <a:off x="1802191" y="-83104"/>
          <a:ext cx="4219167" cy="246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79390261"/>
              </p:ext>
            </p:extLst>
          </p:nvPr>
        </p:nvGraphicFramePr>
        <p:xfrm>
          <a:off x="-446572" y="2630960"/>
          <a:ext cx="4234448" cy="266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69982079"/>
              </p:ext>
            </p:extLst>
          </p:nvPr>
        </p:nvGraphicFramePr>
        <p:xfrm>
          <a:off x="4554209" y="3831219"/>
          <a:ext cx="4392733" cy="251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63719566"/>
              </p:ext>
            </p:extLst>
          </p:nvPr>
        </p:nvGraphicFramePr>
        <p:xfrm>
          <a:off x="1678292" y="2123769"/>
          <a:ext cx="5308580" cy="174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5-Point Star 2"/>
          <p:cNvSpPr/>
          <p:nvPr/>
        </p:nvSpPr>
        <p:spPr>
          <a:xfrm>
            <a:off x="7800999" y="1672929"/>
            <a:ext cx="745832" cy="706211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250" y="0"/>
            <a:ext cx="6161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2012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waterbody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29722926"/>
              </p:ext>
            </p:extLst>
          </p:nvPr>
        </p:nvGraphicFramePr>
        <p:xfrm>
          <a:off x="208005" y="470796"/>
          <a:ext cx="8320191" cy="619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own Arrow 3"/>
          <p:cNvSpPr/>
          <p:nvPr/>
        </p:nvSpPr>
        <p:spPr>
          <a:xfrm>
            <a:off x="3126152" y="3184770"/>
            <a:ext cx="2305539" cy="125046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Decreases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461427" y="1497822"/>
            <a:ext cx="784694" cy="805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461427" y="2303127"/>
            <a:ext cx="784694" cy="805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981686"/>
              </p:ext>
            </p:extLst>
          </p:nvPr>
        </p:nvGraphicFramePr>
        <p:xfrm>
          <a:off x="-202785" y="-15033"/>
          <a:ext cx="4002454" cy="97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44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7171" y="822"/>
            <a:ext cx="601682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2012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facility size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984317"/>
              </p:ext>
            </p:extLst>
          </p:nvPr>
        </p:nvGraphicFramePr>
        <p:xfrm>
          <a:off x="0" y="996333"/>
          <a:ext cx="8845999" cy="537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79521"/>
              </p:ext>
            </p:extLst>
          </p:nvPr>
        </p:nvGraphicFramePr>
        <p:xfrm>
          <a:off x="4959272" y="5915479"/>
          <a:ext cx="4002454" cy="97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own Arrow 2"/>
          <p:cNvSpPr/>
          <p:nvPr/>
        </p:nvSpPr>
        <p:spPr>
          <a:xfrm>
            <a:off x="19081" y="451541"/>
            <a:ext cx="2485109" cy="15218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Largest </a:t>
            </a:r>
            <a:r>
              <a:rPr lang="en-US" dirty="0"/>
              <a:t>majority w/ increased rates</a:t>
            </a:r>
          </a:p>
        </p:txBody>
      </p:sp>
    </p:spTree>
    <p:extLst>
      <p:ext uri="{BB962C8B-B14F-4D97-AF65-F5344CB8AC3E}">
        <p14:creationId xmlns:p14="http://schemas.microsoft.com/office/powerpoint/2010/main" val="375950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33031909"/>
              </p:ext>
            </p:extLst>
          </p:nvPr>
        </p:nvGraphicFramePr>
        <p:xfrm>
          <a:off x="328429" y="854000"/>
          <a:ext cx="8792231" cy="571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165882" y="-23164"/>
            <a:ext cx="598637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2012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facility age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8696"/>
              </p:ext>
            </p:extLst>
          </p:nvPr>
        </p:nvGraphicFramePr>
        <p:xfrm>
          <a:off x="0" y="142251"/>
          <a:ext cx="2813878" cy="123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4105938" y="1095169"/>
            <a:ext cx="784694" cy="805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039" y="822"/>
            <a:ext cx="595070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2012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ownership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7078131"/>
              </p:ext>
            </p:extLst>
          </p:nvPr>
        </p:nvGraphicFramePr>
        <p:xfrm>
          <a:off x="-1" y="810205"/>
          <a:ext cx="8845677" cy="582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965858"/>
              </p:ext>
            </p:extLst>
          </p:nvPr>
        </p:nvGraphicFramePr>
        <p:xfrm>
          <a:off x="108977" y="62434"/>
          <a:ext cx="2884429" cy="114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3688901" y="1900474"/>
            <a:ext cx="784694" cy="805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688901" y="3014450"/>
            <a:ext cx="784694" cy="805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39" y="0"/>
            <a:ext cx="710506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2012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average boat size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73806501"/>
              </p:ext>
            </p:extLst>
          </p:nvPr>
        </p:nvGraphicFramePr>
        <p:xfrm>
          <a:off x="0" y="656923"/>
          <a:ext cx="8659568" cy="550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866429"/>
              </p:ext>
            </p:extLst>
          </p:nvPr>
        </p:nvGraphicFramePr>
        <p:xfrm>
          <a:off x="6259571" y="5710044"/>
          <a:ext cx="2884429" cy="114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-Point Star 5"/>
          <p:cNvSpPr/>
          <p:nvPr/>
        </p:nvSpPr>
        <p:spPr>
          <a:xfrm>
            <a:off x="2418557" y="5506901"/>
            <a:ext cx="405062" cy="35554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418557" y="4329624"/>
            <a:ext cx="405062" cy="35554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8772" y="840109"/>
            <a:ext cx="2192261" cy="18284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Largest boats had largest decrease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188882" y="2189743"/>
            <a:ext cx="916476" cy="14452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1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5" y="804912"/>
            <a:ext cx="6840591" cy="5207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3630" y="215780"/>
            <a:ext cx="569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6206" y="2098422"/>
            <a:ext cx="1460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11%</a:t>
            </a:r>
            <a:endParaRPr lang="en-US" sz="5400" b="1" cap="none" spc="0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5476" y="2098422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rgbClr val="E7A0B1"/>
                  </a:solidFill>
                  <a:prstDash val="solid"/>
                </a:ln>
                <a:solidFill>
                  <a:srgbClr val="E7A0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10%</a:t>
            </a:r>
            <a:endParaRPr lang="en-US" sz="4800" b="1" cap="none" spc="0" dirty="0">
              <a:ln w="12700">
                <a:solidFill>
                  <a:srgbClr val="E7A0B1"/>
                </a:solidFill>
                <a:prstDash val="solid"/>
              </a:ln>
              <a:solidFill>
                <a:srgbClr val="E7A0B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2632" y="1835323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12%</a:t>
            </a:r>
            <a:endParaRPr lang="en-US" sz="4800" b="1" cap="none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6439" y="1419824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4%</a:t>
            </a:r>
            <a:endParaRPr lang="en-US" sz="4800" b="1" cap="none" spc="0" dirty="0"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7437" y="4895540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8B6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2%</a:t>
            </a:r>
            <a:endParaRPr lang="en-US" sz="4800" b="1" cap="none" spc="0" dirty="0">
              <a:ln w="12700">
                <a:solidFill>
                  <a:srgbClr val="8B6C38"/>
                </a:solidFill>
                <a:prstDash val="solid"/>
              </a:ln>
              <a:solidFill>
                <a:srgbClr val="8B6C3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593" y="2929419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6439" y="5878937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2632" y="5596992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F2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800" b="1" cap="none" spc="0" dirty="0" smtClean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F2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rgbClr val="FF2F2F"/>
                </a:solidFill>
                <a:prstDash val="solid"/>
              </a:ln>
              <a:solidFill>
                <a:srgbClr val="FF2F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5677" y="3984035"/>
            <a:ext cx="1257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34%</a:t>
            </a:r>
            <a:endParaRPr lang="en-US" sz="4800" b="1" dirty="0">
              <a:ln w="12700">
                <a:solidFill>
                  <a:srgbClr val="8B6C38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6897" y="2787814"/>
            <a:ext cx="1792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18%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6234" y="2787814"/>
            <a:ext cx="1792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16%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7462" y="4261034"/>
            <a:ext cx="1792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46%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0257" y="2518626"/>
            <a:ext cx="1792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21%</a:t>
            </a:r>
            <a:endParaRPr 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473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4" y="33080"/>
            <a:ext cx="889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Products/Services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do you offer?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918268"/>
              </p:ext>
            </p:extLst>
          </p:nvPr>
        </p:nvGraphicFramePr>
        <p:xfrm>
          <a:off x="31113" y="846720"/>
          <a:ext cx="4727450" cy="60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980970"/>
              </p:ext>
            </p:extLst>
          </p:nvPr>
        </p:nvGraphicFramePr>
        <p:xfrm>
          <a:off x="4758562" y="663120"/>
          <a:ext cx="3673233" cy="63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71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189" y="0"/>
            <a:ext cx="620754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Products/Services </a:t>
            </a:r>
          </a:p>
          <a:p>
            <a:pPr algn="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Overall revenues compared to 2011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748533"/>
              </p:ext>
            </p:extLst>
          </p:nvPr>
        </p:nvGraphicFramePr>
        <p:xfrm>
          <a:off x="1" y="755979"/>
          <a:ext cx="3706090" cy="610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070460"/>
              </p:ext>
            </p:extLst>
          </p:nvPr>
        </p:nvGraphicFramePr>
        <p:xfrm>
          <a:off x="3706091" y="2308259"/>
          <a:ext cx="5360735" cy="407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152" y="302392"/>
            <a:ext cx="277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In-water slips/services and storage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5158" y="1985093"/>
            <a:ext cx="25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Service/Maintenance</a:t>
            </a:r>
          </a:p>
          <a:p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706092" y="1511961"/>
            <a:ext cx="1286024" cy="5792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Largest increases</a:t>
            </a:r>
            <a:endParaRPr lang="en-US" sz="1400" dirty="0"/>
          </a:p>
        </p:txBody>
      </p:sp>
      <p:sp>
        <p:nvSpPr>
          <p:cNvPr id="8" name="Left Arrow 7"/>
          <p:cNvSpPr/>
          <p:nvPr/>
        </p:nvSpPr>
        <p:spPr>
          <a:xfrm>
            <a:off x="7816332" y="3242348"/>
            <a:ext cx="1149770" cy="6225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Largest increases</a:t>
            </a:r>
            <a:endParaRPr lang="en-US" sz="1400" dirty="0"/>
          </a:p>
        </p:txBody>
      </p:sp>
      <p:sp>
        <p:nvSpPr>
          <p:cNvPr id="10" name="Left Arrow 9"/>
          <p:cNvSpPr/>
          <p:nvPr/>
        </p:nvSpPr>
        <p:spPr>
          <a:xfrm>
            <a:off x="3555191" y="3143810"/>
            <a:ext cx="1349343" cy="6225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Largest increases</a:t>
            </a:r>
            <a:endParaRPr lang="en-US" sz="1400" dirty="0"/>
          </a:p>
        </p:txBody>
      </p:sp>
      <p:sp>
        <p:nvSpPr>
          <p:cNvPr id="11" name="Left Arrow 10"/>
          <p:cNvSpPr/>
          <p:nvPr/>
        </p:nvSpPr>
        <p:spPr>
          <a:xfrm>
            <a:off x="3706091" y="4754490"/>
            <a:ext cx="1198443" cy="59943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Largest increases</a:t>
            </a:r>
            <a:endParaRPr lang="en-US" sz="1400" dirty="0"/>
          </a:p>
        </p:txBody>
      </p:sp>
      <p:sp>
        <p:nvSpPr>
          <p:cNvPr id="5" name="Down Arrow 4"/>
          <p:cNvSpPr/>
          <p:nvPr/>
        </p:nvSpPr>
        <p:spPr>
          <a:xfrm>
            <a:off x="3174825" y="5704279"/>
            <a:ext cx="2238296" cy="115372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Minority decreases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144691" y="1827346"/>
            <a:ext cx="382187" cy="270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44691" y="3535345"/>
            <a:ext cx="382187" cy="270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492125" y="5218815"/>
            <a:ext cx="382187" cy="270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706092" y="3879565"/>
            <a:ext cx="382187" cy="270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7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1">
        <p:bldAsOne/>
      </p:bldGraphic>
      <p:bldP spid="12" grpId="0"/>
      <p:bldP spid="13" grpId="0"/>
      <p:bldP spid="7" grpId="0" animBg="1"/>
      <p:bldP spid="8" grpId="0" animBg="1"/>
      <p:bldP spid="10" grpId="0" animBg="1"/>
      <p:bldP spid="11" grpId="0" animBg="1"/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3905" y="0"/>
            <a:ext cx="620754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Products/Services </a:t>
            </a:r>
          </a:p>
          <a:p>
            <a:pPr algn="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Overall revenues compared to 2011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955768"/>
              </p:ext>
            </p:extLst>
          </p:nvPr>
        </p:nvGraphicFramePr>
        <p:xfrm>
          <a:off x="0" y="1108770"/>
          <a:ext cx="4144390" cy="544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22510"/>
              </p:ext>
            </p:extLst>
          </p:nvPr>
        </p:nvGraphicFramePr>
        <p:xfrm>
          <a:off x="4275431" y="1763954"/>
          <a:ext cx="4868569" cy="488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8356" y="473748"/>
            <a:ext cx="245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Boat sales/rental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7680" y="1415772"/>
            <a:ext cx="13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Extras</a:t>
            </a:r>
          </a:p>
        </p:txBody>
      </p:sp>
      <p:sp>
        <p:nvSpPr>
          <p:cNvPr id="7" name="Left Arrow 6"/>
          <p:cNvSpPr/>
          <p:nvPr/>
        </p:nvSpPr>
        <p:spPr>
          <a:xfrm>
            <a:off x="4144390" y="5132910"/>
            <a:ext cx="1450017" cy="7202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Largest increases</a:t>
            </a:r>
            <a:endParaRPr lang="en-US" sz="1400" dirty="0"/>
          </a:p>
        </p:txBody>
      </p:sp>
      <p:sp>
        <p:nvSpPr>
          <p:cNvPr id="8" name="Left Arrow 7"/>
          <p:cNvSpPr/>
          <p:nvPr/>
        </p:nvSpPr>
        <p:spPr>
          <a:xfrm>
            <a:off x="3627056" y="2440895"/>
            <a:ext cx="1450017" cy="7202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Largest increases</a:t>
            </a:r>
            <a:endParaRPr lang="en-US" sz="1400" dirty="0"/>
          </a:p>
        </p:txBody>
      </p:sp>
      <p:sp>
        <p:nvSpPr>
          <p:cNvPr id="10" name="5-Point Star 9"/>
          <p:cNvSpPr/>
          <p:nvPr/>
        </p:nvSpPr>
        <p:spPr>
          <a:xfrm>
            <a:off x="144691" y="5447863"/>
            <a:ext cx="382187" cy="270211"/>
          </a:xfrm>
          <a:prstGeom prst="star5">
            <a:avLst>
              <a:gd name="adj" fmla="val 2276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07847" y="2949912"/>
            <a:ext cx="382187" cy="270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8210715" y="1415772"/>
            <a:ext cx="634962" cy="11352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5403313" y="2723815"/>
            <a:ext cx="382187" cy="270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5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9" grpId="0"/>
      <p:bldP spid="7" grpId="0" animBg="1"/>
      <p:bldP spid="8" grpId="0" animBg="1"/>
      <p:bldP spid="10" grpId="0" animBg="1"/>
      <p:bldP spid="11" grpId="0" animBg="1"/>
      <p:bldP spid="6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1339" y="0"/>
            <a:ext cx="94166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Products/Services Revenues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REGION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219869"/>
              </p:ext>
            </p:extLst>
          </p:nvPr>
        </p:nvGraphicFramePr>
        <p:xfrm>
          <a:off x="2804718" y="426581"/>
          <a:ext cx="1988077" cy="69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790281" y="947051"/>
            <a:ext cx="5716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West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9319" y="934549"/>
            <a:ext cx="8400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Midwest</a:t>
            </a:r>
            <a:endParaRPr lang="en-US" sz="1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074457"/>
              </p:ext>
            </p:extLst>
          </p:nvPr>
        </p:nvGraphicFramePr>
        <p:xfrm>
          <a:off x="4508682" y="357828"/>
          <a:ext cx="1962188" cy="706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086876" y="937356"/>
            <a:ext cx="9412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Northeast</a:t>
            </a:r>
            <a:endParaRPr lang="en-US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367502"/>
              </p:ext>
            </p:extLst>
          </p:nvPr>
        </p:nvGraphicFramePr>
        <p:xfrm>
          <a:off x="6241490" y="357828"/>
          <a:ext cx="2902510" cy="702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197487"/>
              </p:ext>
            </p:extLst>
          </p:nvPr>
        </p:nvGraphicFramePr>
        <p:xfrm>
          <a:off x="-193894" y="449753"/>
          <a:ext cx="3295816" cy="69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6794179" y="923330"/>
            <a:ext cx="64661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108137" y="1592597"/>
            <a:ext cx="302364" cy="25199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108137" y="2329623"/>
            <a:ext cx="302364" cy="25199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3101922" y="4380849"/>
            <a:ext cx="302364" cy="25199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3109355" y="2996089"/>
            <a:ext cx="302364" cy="25199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6850000" y="5032196"/>
            <a:ext cx="302365" cy="25199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5283729" y="3580714"/>
            <a:ext cx="302365" cy="251994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1542058" y="5826087"/>
            <a:ext cx="352758" cy="2519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1542058" y="6442154"/>
            <a:ext cx="272202" cy="3427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7952181" y="1018053"/>
            <a:ext cx="332600" cy="8265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076" y="0"/>
            <a:ext cx="9044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Products/Services Revenues  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SIZE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123064"/>
              </p:ext>
            </p:extLst>
          </p:nvPr>
        </p:nvGraphicFramePr>
        <p:xfrm>
          <a:off x="0" y="1176106"/>
          <a:ext cx="4139399" cy="617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817137" y="1176106"/>
            <a:ext cx="209544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SMALL-less than 100 slips</a:t>
            </a: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35610"/>
              </p:ext>
            </p:extLst>
          </p:nvPr>
        </p:nvGraphicFramePr>
        <p:xfrm>
          <a:off x="3971535" y="1116424"/>
          <a:ext cx="2475071" cy="627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113752" y="1176106"/>
            <a:ext cx="2082621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MEDIUM-100 to 250 slips</a:t>
            </a: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2070" y="1176106"/>
            <a:ext cx="2198038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LARGE-more than 250 slips</a:t>
            </a: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130426"/>
              </p:ext>
            </p:extLst>
          </p:nvPr>
        </p:nvGraphicFramePr>
        <p:xfrm>
          <a:off x="6274930" y="1081314"/>
          <a:ext cx="3146356" cy="631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5-Point Star 10"/>
          <p:cNvSpPr/>
          <p:nvPr/>
        </p:nvSpPr>
        <p:spPr>
          <a:xfrm>
            <a:off x="7337176" y="1811478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474868" y="2940573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474868" y="2337806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337176" y="1811478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723069" y="3841257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051158" y="4176300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051158" y="4782722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011116" y="5469237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011116" y="6109984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83" y="46335"/>
            <a:ext cx="8771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Business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were they?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86923783"/>
              </p:ext>
            </p:extLst>
          </p:nvPr>
        </p:nvGraphicFramePr>
        <p:xfrm>
          <a:off x="275183" y="1096818"/>
          <a:ext cx="6096000" cy="576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16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685" y="46335"/>
            <a:ext cx="852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Overall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compared to 2011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32168881"/>
              </p:ext>
            </p:extLst>
          </p:nvPr>
        </p:nvGraphicFramePr>
        <p:xfrm>
          <a:off x="397685" y="1397000"/>
          <a:ext cx="7222315" cy="474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 Arrow 3"/>
          <p:cNvSpPr/>
          <p:nvPr/>
        </p:nvSpPr>
        <p:spPr>
          <a:xfrm>
            <a:off x="7024929" y="1852070"/>
            <a:ext cx="1899423" cy="155227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majority w/increases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8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7878" y="-196040"/>
            <a:ext cx="943616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Individual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compared to 2011,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 one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53017140"/>
              </p:ext>
            </p:extLst>
          </p:nvPr>
        </p:nvGraphicFramePr>
        <p:xfrm>
          <a:off x="138544" y="853160"/>
          <a:ext cx="8832273" cy="631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3"/>
          <p:cNvSpPr/>
          <p:nvPr/>
        </p:nvSpPr>
        <p:spPr>
          <a:xfrm>
            <a:off x="7397846" y="1149090"/>
            <a:ext cx="574492" cy="7862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7397846" y="2704371"/>
            <a:ext cx="574492" cy="7862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454949" y="853160"/>
            <a:ext cx="1743971" cy="1497613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small minority had decreases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758800" y="1751794"/>
            <a:ext cx="262743" cy="27371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977752" y="3353731"/>
            <a:ext cx="262743" cy="27371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Callout 9"/>
          <p:cNvSpPr/>
          <p:nvPr/>
        </p:nvSpPr>
        <p:spPr>
          <a:xfrm>
            <a:off x="7105006" y="5003562"/>
            <a:ext cx="1865811" cy="1598512"/>
          </a:xfrm>
          <a:prstGeom prst="lef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Majority of expenses were same as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8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63187517"/>
              </p:ext>
            </p:extLst>
          </p:nvPr>
        </p:nvGraphicFramePr>
        <p:xfrm>
          <a:off x="57726" y="1119910"/>
          <a:ext cx="8382001" cy="573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-137876" y="46335"/>
            <a:ext cx="943616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Individual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compared to 2011,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two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267650" y="3595389"/>
            <a:ext cx="574492" cy="7862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flipH="1">
            <a:off x="6122855" y="2534487"/>
            <a:ext cx="669893" cy="7862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75161" y="3216872"/>
            <a:ext cx="262743" cy="27371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5-Point Star 7"/>
          <p:cNvSpPr/>
          <p:nvPr/>
        </p:nvSpPr>
        <p:spPr>
          <a:xfrm>
            <a:off x="711595" y="4244749"/>
            <a:ext cx="262743" cy="27371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123412" y="1162864"/>
            <a:ext cx="1463994" cy="1371623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small minority had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955" y="46335"/>
            <a:ext cx="6806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highlights BY REGION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78581998"/>
              </p:ext>
            </p:extLst>
          </p:nvPr>
        </p:nvGraphicFramePr>
        <p:xfrm>
          <a:off x="0" y="1020498"/>
          <a:ext cx="3373841" cy="632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134942" y="1287802"/>
            <a:ext cx="6086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WEST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2842"/>
              </p:ext>
            </p:extLst>
          </p:nvPr>
        </p:nvGraphicFramePr>
        <p:xfrm>
          <a:off x="2881306" y="969665"/>
          <a:ext cx="2095598" cy="636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373841" y="1287802"/>
            <a:ext cx="82586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Midwest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045151"/>
              </p:ext>
            </p:extLst>
          </p:nvPr>
        </p:nvGraphicFramePr>
        <p:xfrm>
          <a:off x="4588988" y="923170"/>
          <a:ext cx="2086312" cy="641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4976904" y="1287802"/>
            <a:ext cx="10976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NORTHEAST</a:t>
            </a:r>
            <a:endParaRPr lang="en-US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058652"/>
              </p:ext>
            </p:extLst>
          </p:nvPr>
        </p:nvGraphicFramePr>
        <p:xfrm>
          <a:off x="6388440" y="969665"/>
          <a:ext cx="2888853" cy="628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6995941" y="1309053"/>
            <a:ext cx="7359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SOUTH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567292"/>
              </p:ext>
            </p:extLst>
          </p:nvPr>
        </p:nvGraphicFramePr>
        <p:xfrm>
          <a:off x="-143566" y="623067"/>
          <a:ext cx="3373116" cy="94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5-Point Star 4"/>
          <p:cNvSpPr/>
          <p:nvPr/>
        </p:nvSpPr>
        <p:spPr>
          <a:xfrm>
            <a:off x="3373841" y="1616830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73841" y="2283820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697989" y="2984537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227035" y="3729050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830098" y="4462613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830098" y="5185228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232629" y="5885946"/>
            <a:ext cx="293612" cy="27729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8" y="286873"/>
            <a:ext cx="8145796" cy="6201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waterbody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6100" y="2326588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Ocean-</a:t>
            </a:r>
          </a:p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 Coast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3906" y="3248429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Ocean-</a:t>
            </a:r>
          </a:p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East Coast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32%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5760" y="1762197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Great</a:t>
            </a:r>
          </a:p>
          <a:p>
            <a:pPr algn="ctr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Lakes</a:t>
            </a:r>
          </a:p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11%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2244" y="2650617"/>
            <a:ext cx="103067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</a:t>
            </a:r>
          </a:p>
          <a:p>
            <a:pPr algn="ctr"/>
            <a:r>
              <a:rPr lang="en-US" sz="54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7%</a:t>
            </a:r>
            <a:endParaRPr lang="en-US" sz="5400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4296" y="3248429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Central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12%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2519" y="3571777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East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23%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68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478" y="-181823"/>
            <a:ext cx="614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highlights BY SIZE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89507931"/>
              </p:ext>
            </p:extLst>
          </p:nvPr>
        </p:nvGraphicFramePr>
        <p:xfrm>
          <a:off x="8268" y="591231"/>
          <a:ext cx="3827823" cy="717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001559" y="1048343"/>
            <a:ext cx="20954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SMALL-less than 100 slips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47523"/>
              </p:ext>
            </p:extLst>
          </p:nvPr>
        </p:nvGraphicFramePr>
        <p:xfrm>
          <a:off x="3827823" y="512173"/>
          <a:ext cx="2359140" cy="705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72413"/>
              </p:ext>
            </p:extLst>
          </p:nvPr>
        </p:nvGraphicFramePr>
        <p:xfrm>
          <a:off x="5962233" y="512172"/>
          <a:ext cx="3181768" cy="705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4097004" y="1048343"/>
            <a:ext cx="20826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MEDIUM-100 to 250 slips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9188" y="1048343"/>
            <a:ext cx="23775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LARGE-10more than 250 slips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570626"/>
              </p:ext>
            </p:extLst>
          </p:nvPr>
        </p:nvGraphicFramePr>
        <p:xfrm>
          <a:off x="-373678" y="490119"/>
          <a:ext cx="4201501" cy="83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900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03" y="-181823"/>
            <a:ext cx="900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highlights BY AVERAGE BOAT SIZE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220825"/>
              </p:ext>
            </p:extLst>
          </p:nvPr>
        </p:nvGraphicFramePr>
        <p:xfrm>
          <a:off x="-1" y="929683"/>
          <a:ext cx="3908301" cy="59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531140"/>
              </p:ext>
            </p:extLst>
          </p:nvPr>
        </p:nvGraphicFramePr>
        <p:xfrm>
          <a:off x="3448499" y="929683"/>
          <a:ext cx="2233315" cy="59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379608"/>
              </p:ext>
            </p:extLst>
          </p:nvPr>
        </p:nvGraphicFramePr>
        <p:xfrm>
          <a:off x="5276753" y="929683"/>
          <a:ext cx="2233315" cy="59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422103"/>
              </p:ext>
            </p:extLst>
          </p:nvPr>
        </p:nvGraphicFramePr>
        <p:xfrm>
          <a:off x="7031109" y="896705"/>
          <a:ext cx="2233315" cy="596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880141" y="1074684"/>
            <a:ext cx="139879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 to 40 feet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0369" y="1073636"/>
            <a:ext cx="139879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41 to 60 feet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2319" y="1099160"/>
            <a:ext cx="139879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61 to 80 feet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7" y="1074684"/>
            <a:ext cx="168778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More than 81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13511"/>
              </p:ext>
            </p:extLst>
          </p:nvPr>
        </p:nvGraphicFramePr>
        <p:xfrm>
          <a:off x="5803517" y="6249142"/>
          <a:ext cx="3460907" cy="83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1439" y="940355"/>
            <a:ext cx="115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Increase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ecrease</a:t>
            </a:r>
          </a:p>
          <a:p>
            <a:r>
              <a:rPr lang="en-US" dirty="0">
                <a:solidFill>
                  <a:srgbClr val="9BBB59"/>
                </a:solidFill>
              </a:rPr>
              <a:t>s</a:t>
            </a:r>
            <a:r>
              <a:rPr lang="en-US" dirty="0" smtClean="0">
                <a:solidFill>
                  <a:srgbClr val="9BBB59"/>
                </a:solidFill>
              </a:rPr>
              <a:t>tay</a:t>
            </a:r>
            <a:r>
              <a:rPr lang="en-US" dirty="0" smtClean="0">
                <a:solidFill>
                  <a:schemeClr val="accent3"/>
                </a:solidFill>
              </a:rPr>
              <a:t> same</a:t>
            </a:r>
          </a:p>
        </p:txBody>
      </p:sp>
    </p:spTree>
    <p:extLst>
      <p:ext uri="{BB962C8B-B14F-4D97-AF65-F5344CB8AC3E}">
        <p14:creationId xmlns:p14="http://schemas.microsoft.com/office/powerpoint/2010/main" val="109199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6406" y="161790"/>
            <a:ext cx="6452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will you make one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90160419"/>
              </p:ext>
            </p:extLst>
          </p:nvPr>
        </p:nvGraphicFramePr>
        <p:xfrm>
          <a:off x="692727" y="1396999"/>
          <a:ext cx="7435273" cy="521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3"/>
          <p:cNvSpPr/>
          <p:nvPr/>
        </p:nvSpPr>
        <p:spPr>
          <a:xfrm>
            <a:off x="5521739" y="5113631"/>
            <a:ext cx="2098261" cy="15571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majority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3657" y="1542726"/>
            <a:ext cx="505555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47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0957" y="161790"/>
            <a:ext cx="470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overtime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23831638"/>
              </p:ext>
            </p:extLst>
          </p:nvPr>
        </p:nvGraphicFramePr>
        <p:xfrm>
          <a:off x="219363" y="161791"/>
          <a:ext cx="8642971" cy="644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74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8966" y="0"/>
            <a:ext cx="5025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regions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763745"/>
              </p:ext>
            </p:extLst>
          </p:nvPr>
        </p:nvGraphicFramePr>
        <p:xfrm>
          <a:off x="109476" y="1215307"/>
          <a:ext cx="8812835" cy="564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411854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5090644" y="5988946"/>
            <a:ext cx="711595" cy="74451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009" y="161790"/>
            <a:ext cx="55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waterbody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14844838"/>
              </p:ext>
            </p:extLst>
          </p:nvPr>
        </p:nvGraphicFramePr>
        <p:xfrm>
          <a:off x="116329" y="959805"/>
          <a:ext cx="8521151" cy="589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569629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5-Point Star 6"/>
          <p:cNvSpPr/>
          <p:nvPr/>
        </p:nvSpPr>
        <p:spPr>
          <a:xfrm>
            <a:off x="6721059" y="1298601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21059" y="2177619"/>
            <a:ext cx="286018" cy="3203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228" y="161790"/>
            <a:ext cx="4295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size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974496"/>
              </p:ext>
            </p:extLst>
          </p:nvPr>
        </p:nvGraphicFramePr>
        <p:xfrm>
          <a:off x="0" y="996333"/>
          <a:ext cx="8998944" cy="564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079711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5320544" y="4127665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320544" y="5659603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366" y="161790"/>
            <a:ext cx="4264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age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911017"/>
              </p:ext>
            </p:extLst>
          </p:nvPr>
        </p:nvGraphicFramePr>
        <p:xfrm>
          <a:off x="87247" y="1179329"/>
          <a:ext cx="8937678" cy="509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950369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5-Point Star 7"/>
          <p:cNvSpPr/>
          <p:nvPr/>
        </p:nvSpPr>
        <p:spPr>
          <a:xfrm>
            <a:off x="5320544" y="4127665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320544" y="2528271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6327" y="161790"/>
            <a:ext cx="5152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facility type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14562793"/>
              </p:ext>
            </p:extLst>
          </p:nvPr>
        </p:nvGraphicFramePr>
        <p:xfrm>
          <a:off x="96941" y="1182791"/>
          <a:ext cx="8938000" cy="556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83102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426957" y="5507202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88228" y="3383153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4009" y="161790"/>
            <a:ext cx="4957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ownership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26846330"/>
              </p:ext>
            </p:extLst>
          </p:nvPr>
        </p:nvGraphicFramePr>
        <p:xfrm>
          <a:off x="135717" y="765905"/>
          <a:ext cx="8899223" cy="599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83102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5-Point Star 6"/>
          <p:cNvSpPr/>
          <p:nvPr/>
        </p:nvSpPr>
        <p:spPr>
          <a:xfrm>
            <a:off x="6119720" y="2222589"/>
            <a:ext cx="361271" cy="525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5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76" y="18703"/>
            <a:ext cx="7523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(STATES)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272" y="1598512"/>
            <a:ext cx="232089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Alabama – 1%</a:t>
            </a:r>
          </a:p>
          <a:p>
            <a:r>
              <a:rPr lang="en-US" dirty="0" smtClean="0"/>
              <a:t>Arkansas – 0.4%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California – 13%</a:t>
            </a:r>
          </a:p>
          <a:p>
            <a:r>
              <a:rPr lang="en-US" dirty="0" smtClean="0"/>
              <a:t>Colorado – 1%</a:t>
            </a:r>
          </a:p>
          <a:p>
            <a:r>
              <a:rPr lang="en-US" dirty="0" smtClean="0"/>
              <a:t>Connecticut – 2%</a:t>
            </a:r>
          </a:p>
          <a:p>
            <a:r>
              <a:rPr lang="en-US" dirty="0" smtClean="0"/>
              <a:t>Delaware – 0.4%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Florida – 15%</a:t>
            </a:r>
          </a:p>
          <a:p>
            <a:r>
              <a:rPr lang="en-US" dirty="0" smtClean="0"/>
              <a:t>Georgia – 2%</a:t>
            </a:r>
          </a:p>
          <a:p>
            <a:r>
              <a:rPr lang="en-US" dirty="0" smtClean="0"/>
              <a:t>Hawaii – 0.4%</a:t>
            </a:r>
          </a:p>
          <a:p>
            <a:r>
              <a:rPr lang="en-US" dirty="0" smtClean="0"/>
              <a:t>Idaho – 0.4%</a:t>
            </a:r>
          </a:p>
          <a:p>
            <a:r>
              <a:rPr lang="en-US" dirty="0" smtClean="0"/>
              <a:t>Illinois – 1%</a:t>
            </a:r>
          </a:p>
          <a:p>
            <a:r>
              <a:rPr lang="en-US" dirty="0" smtClean="0"/>
              <a:t>Indiana – 0.4%</a:t>
            </a:r>
          </a:p>
          <a:p>
            <a:r>
              <a:rPr lang="en-US" dirty="0" smtClean="0"/>
              <a:t>Kansas – 0.4%</a:t>
            </a:r>
          </a:p>
          <a:p>
            <a:r>
              <a:rPr lang="en-US" dirty="0" smtClean="0"/>
              <a:t>Kentucky – 0.4%</a:t>
            </a:r>
          </a:p>
          <a:p>
            <a:r>
              <a:rPr lang="en-US" dirty="0" smtClean="0"/>
              <a:t>Maine – 2%</a:t>
            </a:r>
          </a:p>
          <a:p>
            <a:r>
              <a:rPr lang="en-US" dirty="0" smtClean="0"/>
              <a:t>Maryland – 4%</a:t>
            </a:r>
          </a:p>
          <a:p>
            <a:r>
              <a:rPr lang="en-US" dirty="0" smtClean="0"/>
              <a:t>Massachusetts – 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438" y="1598512"/>
            <a:ext cx="255079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Michigan – 4%</a:t>
            </a:r>
          </a:p>
          <a:p>
            <a:r>
              <a:rPr lang="en-US" dirty="0" smtClean="0"/>
              <a:t>Minnesota </a:t>
            </a:r>
            <a:r>
              <a:rPr lang="en-US" dirty="0"/>
              <a:t>– 1%</a:t>
            </a:r>
          </a:p>
          <a:p>
            <a:r>
              <a:rPr lang="en-US" dirty="0" smtClean="0"/>
              <a:t>Missouri </a:t>
            </a:r>
            <a:r>
              <a:rPr lang="en-US" dirty="0"/>
              <a:t>– 3%</a:t>
            </a:r>
          </a:p>
          <a:p>
            <a:r>
              <a:rPr lang="en-US" dirty="0" smtClean="0"/>
              <a:t>New Jersey </a:t>
            </a:r>
            <a:r>
              <a:rPr lang="en-US" dirty="0"/>
              <a:t>– 3%</a:t>
            </a:r>
          </a:p>
          <a:p>
            <a:r>
              <a:rPr lang="en-US" dirty="0" smtClean="0"/>
              <a:t>New Mexico – 0.4%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York – 7%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North Carolina – 5%</a:t>
            </a:r>
          </a:p>
          <a:p>
            <a:r>
              <a:rPr lang="en-US" dirty="0" smtClean="0"/>
              <a:t>Ohio – 2%</a:t>
            </a:r>
          </a:p>
          <a:p>
            <a:r>
              <a:rPr lang="en-US" dirty="0" smtClean="0"/>
              <a:t>Oklahoma – 1%</a:t>
            </a:r>
          </a:p>
          <a:p>
            <a:r>
              <a:rPr lang="en-US" dirty="0" smtClean="0"/>
              <a:t>Pennsylvania – 2%</a:t>
            </a:r>
          </a:p>
          <a:p>
            <a:r>
              <a:rPr lang="en-US" dirty="0" smtClean="0"/>
              <a:t>Rhode Island – 1%</a:t>
            </a:r>
          </a:p>
          <a:p>
            <a:r>
              <a:rPr lang="en-US" dirty="0" smtClean="0"/>
              <a:t>South Carolina – 4%</a:t>
            </a:r>
          </a:p>
          <a:p>
            <a:r>
              <a:rPr lang="en-US" dirty="0" smtClean="0"/>
              <a:t>Tennessee – 3%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Texas – 5%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Virginia – 5%</a:t>
            </a:r>
          </a:p>
          <a:p>
            <a:r>
              <a:rPr lang="en-US" dirty="0" smtClean="0"/>
              <a:t>Washington – 3%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Wisconsin – 5%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0991" y="1084366"/>
            <a:ext cx="2572691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States not represented:</a:t>
            </a:r>
          </a:p>
          <a:p>
            <a:endParaRPr lang="en-US" dirty="0"/>
          </a:p>
          <a:p>
            <a:r>
              <a:rPr lang="en-US" dirty="0" smtClean="0"/>
              <a:t>Alaska</a:t>
            </a:r>
          </a:p>
          <a:p>
            <a:r>
              <a:rPr lang="en-US" dirty="0" smtClean="0"/>
              <a:t>Arizona</a:t>
            </a:r>
          </a:p>
          <a:p>
            <a:r>
              <a:rPr lang="en-US" dirty="0" smtClean="0"/>
              <a:t>D.C.</a:t>
            </a:r>
          </a:p>
          <a:p>
            <a:r>
              <a:rPr lang="en-US" dirty="0" smtClean="0"/>
              <a:t>Iowa</a:t>
            </a:r>
          </a:p>
          <a:p>
            <a:r>
              <a:rPr lang="en-US" dirty="0" smtClean="0"/>
              <a:t>Louisiana</a:t>
            </a:r>
          </a:p>
          <a:p>
            <a:r>
              <a:rPr lang="en-US" dirty="0" smtClean="0"/>
              <a:t>Mississippi</a:t>
            </a:r>
          </a:p>
          <a:p>
            <a:r>
              <a:rPr lang="en-US" dirty="0" smtClean="0"/>
              <a:t>Montana</a:t>
            </a:r>
          </a:p>
          <a:p>
            <a:r>
              <a:rPr lang="en-US" dirty="0" smtClean="0"/>
              <a:t>Nebraska</a:t>
            </a:r>
          </a:p>
          <a:p>
            <a:r>
              <a:rPr lang="en-US" dirty="0" smtClean="0"/>
              <a:t>Nevada</a:t>
            </a:r>
          </a:p>
          <a:p>
            <a:r>
              <a:rPr lang="en-US" dirty="0" smtClean="0"/>
              <a:t>New Hampshire</a:t>
            </a:r>
          </a:p>
          <a:p>
            <a:r>
              <a:rPr lang="en-US" dirty="0" smtClean="0"/>
              <a:t>North Dakota</a:t>
            </a:r>
          </a:p>
          <a:p>
            <a:r>
              <a:rPr lang="en-US" dirty="0" smtClean="0"/>
              <a:t>Oregon</a:t>
            </a:r>
          </a:p>
          <a:p>
            <a:r>
              <a:rPr lang="en-US" dirty="0" smtClean="0"/>
              <a:t>South Dakota</a:t>
            </a:r>
          </a:p>
          <a:p>
            <a:r>
              <a:rPr lang="en-US" dirty="0" smtClean="0"/>
              <a:t>Utah</a:t>
            </a:r>
          </a:p>
          <a:p>
            <a:r>
              <a:rPr lang="en-US" dirty="0" smtClean="0"/>
              <a:t>Vermont</a:t>
            </a:r>
          </a:p>
          <a:p>
            <a:r>
              <a:rPr lang="en-US" dirty="0" smtClean="0"/>
              <a:t>West Virginia</a:t>
            </a:r>
          </a:p>
          <a:p>
            <a:r>
              <a:rPr lang="en-US" dirty="0" smtClean="0"/>
              <a:t>Wyoming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833" y="161790"/>
            <a:ext cx="61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Net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average boat size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24202"/>
              </p:ext>
            </p:extLst>
          </p:nvPr>
        </p:nvGraphicFramePr>
        <p:xfrm>
          <a:off x="317481" y="1346692"/>
          <a:ext cx="8681463" cy="53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379946"/>
              </p:ext>
            </p:extLst>
          </p:nvPr>
        </p:nvGraphicFramePr>
        <p:xfrm>
          <a:off x="0" y="61612"/>
          <a:ext cx="3184904" cy="1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own Arrow 6"/>
          <p:cNvSpPr/>
          <p:nvPr/>
        </p:nvSpPr>
        <p:spPr>
          <a:xfrm>
            <a:off x="6973635" y="2080255"/>
            <a:ext cx="2025309" cy="13576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0% with no net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4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218" y="2523149"/>
            <a:ext cx="9241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Discussion</a:t>
            </a:r>
            <a:endParaRPr lang="en-US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86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acility type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9968950"/>
              </p:ext>
            </p:extLst>
          </p:nvPr>
        </p:nvGraphicFramePr>
        <p:xfrm>
          <a:off x="-922926" y="-35859"/>
          <a:ext cx="9713176" cy="670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61983" y="4939524"/>
            <a:ext cx="2178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Slips/Storage only</a:t>
            </a:r>
          </a:p>
          <a:p>
            <a:pPr algn="ctr"/>
            <a:r>
              <a:rPr lang="en-US" sz="2800" b="1" dirty="0"/>
              <a:t>v</a:t>
            </a:r>
            <a:r>
              <a:rPr lang="en-US" sz="2800" b="1" dirty="0" smtClean="0"/>
              <a:t>s.</a:t>
            </a:r>
          </a:p>
          <a:p>
            <a:pPr algn="ctr"/>
            <a:r>
              <a:rPr lang="en-US" sz="2800" b="1" dirty="0" smtClean="0"/>
              <a:t>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8815" y="2505670"/>
            <a:ext cx="139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3143" y="2535208"/>
            <a:ext cx="139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75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ownership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82411542"/>
              </p:ext>
            </p:extLst>
          </p:nvPr>
        </p:nvGraphicFramePr>
        <p:xfrm>
          <a:off x="-480510" y="1693108"/>
          <a:ext cx="9415717" cy="608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416645" y="5063012"/>
            <a:ext cx="2928196" cy="1415772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Private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73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9769" y="215780"/>
            <a:ext cx="2928196" cy="1415772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Corporate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7501" y="3272547"/>
            <a:ext cx="2744098" cy="1415772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Gov’t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630" y="787481"/>
            <a:ext cx="3264124" cy="923330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95" y="215780"/>
            <a:ext cx="8791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size/# of slips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10290666"/>
              </p:ext>
            </p:extLst>
          </p:nvPr>
        </p:nvGraphicFramePr>
        <p:xfrm>
          <a:off x="-246957" y="909775"/>
          <a:ext cx="9920149" cy="705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703101" y="1562498"/>
            <a:ext cx="2970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Small-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589" y="6215916"/>
            <a:ext cx="54509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Medium-32%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555" y="1262599"/>
            <a:ext cx="2970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Large-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90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acility age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15474489"/>
              </p:ext>
            </p:extLst>
          </p:nvPr>
        </p:nvGraphicFramePr>
        <p:xfrm>
          <a:off x="-388984" y="1384472"/>
          <a:ext cx="9381394" cy="63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118750" y="1189472"/>
            <a:ext cx="2970091" cy="584776"/>
          </a:xfrm>
          <a:prstGeom prst="rect">
            <a:avLst/>
          </a:prstGeom>
          <a:noFill/>
          <a:ln>
            <a:solidFill>
              <a:srgbClr val="1CB5A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-3%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8340" y="2228888"/>
            <a:ext cx="2970091" cy="584776"/>
          </a:xfrm>
          <a:prstGeom prst="rect">
            <a:avLst/>
          </a:prstGeom>
          <a:noFill/>
          <a:ln>
            <a:solidFill>
              <a:srgbClr val="1CB5A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39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659" y="6141029"/>
            <a:ext cx="2970091" cy="584776"/>
          </a:xfrm>
          <a:prstGeom prst="rect">
            <a:avLst/>
          </a:prstGeom>
          <a:noFill/>
          <a:ln>
            <a:solidFill>
              <a:srgbClr val="1CB5A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58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96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838</Words>
  <Application>Microsoft Macintosh PowerPoint</Application>
  <PresentationFormat>On-screen Show (4:3)</PresentationFormat>
  <Paragraphs>259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Marina Industry Survey Why are survey statistics important?</vt:lpstr>
      <vt:lpstr>Survey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Marina Dock 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Marina Dock Age magazine Industry Survey 2012</dc:title>
  <dc:creator>Anna Townshend</dc:creator>
  <cp:lastModifiedBy>Anna Townshend</cp:lastModifiedBy>
  <cp:revision>123</cp:revision>
  <dcterms:created xsi:type="dcterms:W3CDTF">2012-10-29T17:24:20Z</dcterms:created>
  <dcterms:modified xsi:type="dcterms:W3CDTF">2013-01-24T21:26:19Z</dcterms:modified>
</cp:coreProperties>
</file>