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13" r:id="rId2"/>
    <p:sldId id="272" r:id="rId3"/>
    <p:sldId id="283" r:id="rId4"/>
    <p:sldId id="257" r:id="rId5"/>
    <p:sldId id="258" r:id="rId6"/>
    <p:sldId id="309" r:id="rId7"/>
    <p:sldId id="259" r:id="rId8"/>
    <p:sldId id="260" r:id="rId9"/>
    <p:sldId id="261" r:id="rId10"/>
    <p:sldId id="262" r:id="rId11"/>
    <p:sldId id="306" r:id="rId12"/>
    <p:sldId id="265" r:id="rId13"/>
    <p:sldId id="267" r:id="rId14"/>
    <p:sldId id="270" r:id="rId15"/>
    <p:sldId id="268" r:id="rId16"/>
    <p:sldId id="273" r:id="rId17"/>
    <p:sldId id="280" r:id="rId18"/>
    <p:sldId id="266" r:id="rId19"/>
    <p:sldId id="275" r:id="rId20"/>
    <p:sldId id="314" r:id="rId21"/>
    <p:sldId id="269" r:id="rId22"/>
    <p:sldId id="276" r:id="rId23"/>
    <p:sldId id="278" r:id="rId24"/>
    <p:sldId id="281" r:id="rId25"/>
    <p:sldId id="282" r:id="rId26"/>
    <p:sldId id="284" r:id="rId27"/>
    <p:sldId id="285" r:id="rId28"/>
    <p:sldId id="286" r:id="rId29"/>
    <p:sldId id="290" r:id="rId30"/>
    <p:sldId id="291" r:id="rId31"/>
    <p:sldId id="292" r:id="rId32"/>
    <p:sldId id="297" r:id="rId33"/>
    <p:sldId id="299" r:id="rId34"/>
    <p:sldId id="301" r:id="rId35"/>
    <p:sldId id="304" r:id="rId36"/>
    <p:sldId id="302" r:id="rId37"/>
    <p:sldId id="303" r:id="rId38"/>
    <p:sldId id="30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4F4"/>
    <a:srgbClr val="FF6167"/>
    <a:srgbClr val="1CB5A6"/>
    <a:srgbClr val="000000"/>
    <a:srgbClr val="FF2F2F"/>
    <a:srgbClr val="8B6C38"/>
    <a:srgbClr val="E7A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87151" autoAdjust="0"/>
  </p:normalViewPr>
  <p:slideViewPr>
    <p:cSldViewPr snapToGrid="0" snapToObjects="1">
      <p:cViewPr varScale="1">
        <p:scale>
          <a:sx n="137" d="100"/>
          <a:sy n="137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_occupancy_reg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_occupancy_reg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Workbook5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Workbook8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Workbook9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_occupancy_regio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Workbook10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Workbook13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Workbook14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Workbook18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Workbook19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_occupancy_region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_occupancy_region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_occupancy_reg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WATERWAYS:1.%20Marina%20Dock%20Age:2.%20Marina%20Dock%20Age:8.%20Dec14/Jan15:Industry%20Survey:2014%20INDUSTRY%20SURVEY_facility%20typ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Sheet1!$B$32:$F$32</c:f>
              <c:strCache>
                <c:ptCount val="5"/>
                <c:pt idx="0">
                  <c:v>Marina (wet slips only)</c:v>
                </c:pt>
                <c:pt idx="1">
                  <c:v>Marina (wet slips and dry storage)</c:v>
                </c:pt>
                <c:pt idx="2">
                  <c:v>Dry storage only</c:v>
                </c:pt>
                <c:pt idx="3">
                  <c:v>Boatyard (no slips or storage)</c:v>
                </c:pt>
                <c:pt idx="4">
                  <c:v>Marina and Boatyard (wet slips and/or dry storage)</c:v>
                </c:pt>
              </c:strCache>
            </c:strRef>
          </c:cat>
          <c:val>
            <c:numRef>
              <c:f>Sheet1!$B$33:$F$33</c:f>
              <c:numCache>
                <c:formatCode>0%</c:formatCode>
                <c:ptCount val="5"/>
                <c:pt idx="0">
                  <c:v>0.31</c:v>
                </c:pt>
                <c:pt idx="1">
                  <c:v>0.22</c:v>
                </c:pt>
                <c:pt idx="2">
                  <c:v>0.01</c:v>
                </c:pt>
                <c:pt idx="3">
                  <c:v>0.04</c:v>
                </c:pt>
                <c:pt idx="4">
                  <c:v>0.42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Sheet1!$A$7:$A$11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Sheet1!$B$7:$B$11</c:f>
              <c:numCache>
                <c:formatCode>0%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Sheet1!$A$7:$A$11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Sheet1!$C$7:$C$11</c:f>
              <c:numCache>
                <c:formatCode>0%</c:formatCode>
                <c:ptCount val="5"/>
                <c:pt idx="0">
                  <c:v>0.17</c:v>
                </c:pt>
                <c:pt idx="1">
                  <c:v>0.13</c:v>
                </c:pt>
                <c:pt idx="2">
                  <c:v>0.17</c:v>
                </c:pt>
                <c:pt idx="3">
                  <c:v>0.19</c:v>
                </c:pt>
                <c:pt idx="4" formatCode="0.0%">
                  <c:v>0.278</c:v>
                </c:pt>
              </c:numCache>
            </c:numRef>
          </c:val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Sheet1!$A$7:$A$11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Sheet1!$D$7:$D$11</c:f>
              <c:numCache>
                <c:formatCode>0%</c:formatCode>
                <c:ptCount val="5"/>
                <c:pt idx="0">
                  <c:v>0.18</c:v>
                </c:pt>
                <c:pt idx="1">
                  <c:v>0.11</c:v>
                </c:pt>
                <c:pt idx="2">
                  <c:v>0.21</c:v>
                </c:pt>
                <c:pt idx="3">
                  <c:v>0.21</c:v>
                </c:pt>
                <c:pt idx="4" formatCode="0.0%">
                  <c:v>0.166</c:v>
                </c:pt>
              </c:numCache>
            </c:numRef>
          </c:val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Sheet1!$A$7:$A$11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Sheet1!$E$7:$E$11</c:f>
              <c:numCache>
                <c:formatCode>0%</c:formatCode>
                <c:ptCount val="5"/>
                <c:pt idx="0">
                  <c:v>0.26</c:v>
                </c:pt>
                <c:pt idx="1">
                  <c:v>0.23</c:v>
                </c:pt>
                <c:pt idx="2">
                  <c:v>0.26</c:v>
                </c:pt>
                <c:pt idx="3">
                  <c:v>0.3</c:v>
                </c:pt>
                <c:pt idx="4" formatCode="0.0%">
                  <c:v>0.278</c:v>
                </c:pt>
              </c:numCache>
            </c:numRef>
          </c:val>
        </c:ser>
        <c:ser>
          <c:idx val="4"/>
          <c:order val="4"/>
          <c:tx>
            <c:strRef>
              <c:f>Sheet1!$F$6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Sheet1!$A$7:$A$11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Sheet1!$F$7:$F$11</c:f>
              <c:numCache>
                <c:formatCode>0%</c:formatCode>
                <c:ptCount val="5"/>
                <c:pt idx="0">
                  <c:v>0.18</c:v>
                </c:pt>
                <c:pt idx="1">
                  <c:v>0.15</c:v>
                </c:pt>
                <c:pt idx="2">
                  <c:v>0.21</c:v>
                </c:pt>
                <c:pt idx="3">
                  <c:v>0.17</c:v>
                </c:pt>
                <c:pt idx="4" formatCode="0.0%">
                  <c:v>0.278</c:v>
                </c:pt>
              </c:numCache>
            </c:numRef>
          </c:val>
        </c:ser>
        <c:ser>
          <c:idx val="5"/>
          <c:order val="5"/>
          <c:tx>
            <c:strRef>
              <c:f>Sheet1!$G$6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Sheet1!$A$7:$A$11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Sheet1!$G$7:$G$11</c:f>
              <c:numCache>
                <c:formatCode>0%</c:formatCode>
                <c:ptCount val="5"/>
                <c:pt idx="0">
                  <c:v>0.15</c:v>
                </c:pt>
                <c:pt idx="1">
                  <c:v>0.32</c:v>
                </c:pt>
                <c:pt idx="2">
                  <c:v>0.1</c:v>
                </c:pt>
                <c:pt idx="3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7539488"/>
        <c:axId val="-2067537040"/>
        <c:axId val="0"/>
      </c:bar3DChart>
      <c:catAx>
        <c:axId val="-206753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67537040"/>
        <c:crosses val="autoZero"/>
        <c:auto val="1"/>
        <c:lblAlgn val="ctr"/>
        <c:lblOffset val="100"/>
        <c:noMultiLvlLbl val="0"/>
      </c:catAx>
      <c:valAx>
        <c:axId val="-20675370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7539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Sheet1!$B$4:$B$7</c:f>
              <c:numCache>
                <c:formatCode>0%</c:formatCode>
                <c:ptCount val="4"/>
                <c:pt idx="0">
                  <c:v>0.03</c:v>
                </c:pt>
                <c:pt idx="1">
                  <c:v>0.02</c:v>
                </c:pt>
                <c:pt idx="2">
                  <c:v>0.04</c:v>
                </c:pt>
                <c:pt idx="3" formatCode="0.0%">
                  <c:v>0.044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4"/>
                <c:pt idx="0">
                  <c:v>0.17</c:v>
                </c:pt>
                <c:pt idx="1">
                  <c:v>0.16</c:v>
                </c:pt>
                <c:pt idx="2">
                  <c:v>0.32</c:v>
                </c:pt>
                <c:pt idx="3" formatCode="0.0%">
                  <c:v>0.222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Sheet1!$D$4:$D$7</c:f>
              <c:numCache>
                <c:formatCode>0%</c:formatCode>
                <c:ptCount val="4"/>
                <c:pt idx="0">
                  <c:v>0.18</c:v>
                </c:pt>
                <c:pt idx="1">
                  <c:v>0.19</c:v>
                </c:pt>
                <c:pt idx="2">
                  <c:v>0.18</c:v>
                </c:pt>
                <c:pt idx="3" formatCode="0.0%">
                  <c:v>0.178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Sheet1!$E$4:$E$7</c:f>
              <c:numCache>
                <c:formatCode>0%</c:formatCode>
                <c:ptCount val="4"/>
                <c:pt idx="0">
                  <c:v>0.26</c:v>
                </c:pt>
                <c:pt idx="1">
                  <c:v>0.31</c:v>
                </c:pt>
                <c:pt idx="2">
                  <c:v>0.14</c:v>
                </c:pt>
                <c:pt idx="3" formatCode="0.0%">
                  <c:v>0.178</c:v>
                </c:pt>
              </c:numCache>
            </c:numRef>
          </c:val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Sheet1!$F$4:$F$7</c:f>
              <c:numCache>
                <c:formatCode>0%</c:formatCode>
                <c:ptCount val="4"/>
                <c:pt idx="0">
                  <c:v>0.18</c:v>
                </c:pt>
                <c:pt idx="1">
                  <c:v>0.14</c:v>
                </c:pt>
                <c:pt idx="2">
                  <c:v>0.25</c:v>
                </c:pt>
                <c:pt idx="3" formatCode="0.0%">
                  <c:v>0.222</c:v>
                </c:pt>
              </c:numCache>
            </c:numRef>
          </c:val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Sheet1!$A$4:$A$7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Sheet1!$G$4:$G$7</c:f>
              <c:numCache>
                <c:formatCode>0%</c:formatCode>
                <c:ptCount val="4"/>
                <c:pt idx="0">
                  <c:v>0.15</c:v>
                </c:pt>
                <c:pt idx="1">
                  <c:v>0.13</c:v>
                </c:pt>
                <c:pt idx="2">
                  <c:v>0.07</c:v>
                </c:pt>
                <c:pt idx="3" formatCode="0.0%">
                  <c:v>0.133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6443008"/>
        <c:axId val="-2066440592"/>
        <c:axId val="0"/>
      </c:bar3DChart>
      <c:catAx>
        <c:axId val="-206644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66440592"/>
        <c:crosses val="autoZero"/>
        <c:auto val="1"/>
        <c:lblAlgn val="ctr"/>
        <c:lblOffset val="100"/>
        <c:noMultiLvlLbl val="0"/>
      </c:catAx>
      <c:valAx>
        <c:axId val="-20664405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6443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Sheet1!$B$97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Sheet1!$A$98:$A$101</c:f>
              <c:strCache>
                <c:ptCount val="4"/>
                <c:pt idx="0">
                  <c:v>Overall</c:v>
                </c:pt>
                <c:pt idx="1">
                  <c:v>New (less than 7 years old)</c:v>
                </c:pt>
                <c:pt idx="2">
                  <c:v>Middle Aged (8 to 35 years)</c:v>
                </c:pt>
                <c:pt idx="3">
                  <c:v>Old (more than 35 years)</c:v>
                </c:pt>
              </c:strCache>
            </c:strRef>
          </c:cat>
          <c:val>
            <c:numRef>
              <c:f>Sheet1!$B$98:$B$101</c:f>
              <c:numCache>
                <c:formatCode>0%</c:formatCode>
                <c:ptCount val="4"/>
                <c:pt idx="0">
                  <c:v>0.03</c:v>
                </c:pt>
                <c:pt idx="1">
                  <c:v>0.1</c:v>
                </c:pt>
                <c:pt idx="2">
                  <c:v>0.01</c:v>
                </c:pt>
                <c:pt idx="3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Sheet1!$C$97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Sheet1!$A$98:$A$101</c:f>
              <c:strCache>
                <c:ptCount val="4"/>
                <c:pt idx="0">
                  <c:v>Overall</c:v>
                </c:pt>
                <c:pt idx="1">
                  <c:v>New (less than 7 years old)</c:v>
                </c:pt>
                <c:pt idx="2">
                  <c:v>Middle Aged (8 to 35 years)</c:v>
                </c:pt>
                <c:pt idx="3">
                  <c:v>Old (more than 35 years)</c:v>
                </c:pt>
              </c:strCache>
            </c:strRef>
          </c:cat>
          <c:val>
            <c:numRef>
              <c:f>Sheet1!$C$98:$C$101</c:f>
              <c:numCache>
                <c:formatCode>0%</c:formatCode>
                <c:ptCount val="4"/>
                <c:pt idx="0">
                  <c:v>0.17</c:v>
                </c:pt>
                <c:pt idx="1">
                  <c:v>0.3</c:v>
                </c:pt>
                <c:pt idx="2">
                  <c:v>0.26</c:v>
                </c:pt>
                <c:pt idx="3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Sheet1!$D$97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Sheet1!$A$98:$A$101</c:f>
              <c:strCache>
                <c:ptCount val="4"/>
                <c:pt idx="0">
                  <c:v>Overall</c:v>
                </c:pt>
                <c:pt idx="1">
                  <c:v>New (less than 7 years old)</c:v>
                </c:pt>
                <c:pt idx="2">
                  <c:v>Middle Aged (8 to 35 years)</c:v>
                </c:pt>
                <c:pt idx="3">
                  <c:v>Old (more than 35 years)</c:v>
                </c:pt>
              </c:strCache>
            </c:strRef>
          </c:cat>
          <c:val>
            <c:numRef>
              <c:f>Sheet1!$D$98:$D$101</c:f>
              <c:numCache>
                <c:formatCode>0%</c:formatCode>
                <c:ptCount val="4"/>
                <c:pt idx="0">
                  <c:v>0.18</c:v>
                </c:pt>
                <c:pt idx="1">
                  <c:v>0.15</c:v>
                </c:pt>
                <c:pt idx="2">
                  <c:v>0.16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tx>
            <c:strRef>
              <c:f>Sheet1!$E$97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Sheet1!$A$98:$A$101</c:f>
              <c:strCache>
                <c:ptCount val="4"/>
                <c:pt idx="0">
                  <c:v>Overall</c:v>
                </c:pt>
                <c:pt idx="1">
                  <c:v>New (less than 7 years old)</c:v>
                </c:pt>
                <c:pt idx="2">
                  <c:v>Middle Aged (8 to 35 years)</c:v>
                </c:pt>
                <c:pt idx="3">
                  <c:v>Old (more than 35 years)</c:v>
                </c:pt>
              </c:strCache>
            </c:strRef>
          </c:cat>
          <c:val>
            <c:numRef>
              <c:f>Sheet1!$E$98:$E$101</c:f>
              <c:numCache>
                <c:formatCode>0%</c:formatCode>
                <c:ptCount val="4"/>
                <c:pt idx="0">
                  <c:v>0.26</c:v>
                </c:pt>
                <c:pt idx="1">
                  <c:v>0.15</c:v>
                </c:pt>
                <c:pt idx="2">
                  <c:v>0.24</c:v>
                </c:pt>
                <c:pt idx="3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Sheet1!$F$97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Sheet1!$A$98:$A$101</c:f>
              <c:strCache>
                <c:ptCount val="4"/>
                <c:pt idx="0">
                  <c:v>Overall</c:v>
                </c:pt>
                <c:pt idx="1">
                  <c:v>New (less than 7 years old)</c:v>
                </c:pt>
                <c:pt idx="2">
                  <c:v>Middle Aged (8 to 35 years)</c:v>
                </c:pt>
                <c:pt idx="3">
                  <c:v>Old (more than 35 years)</c:v>
                </c:pt>
              </c:strCache>
            </c:strRef>
          </c:cat>
          <c:val>
            <c:numRef>
              <c:f>Sheet1!$F$98:$F$101</c:f>
              <c:numCache>
                <c:formatCode>0%</c:formatCode>
                <c:ptCount val="4"/>
                <c:pt idx="0">
                  <c:v>0.18</c:v>
                </c:pt>
                <c:pt idx="1">
                  <c:v>0.05</c:v>
                </c:pt>
                <c:pt idx="2">
                  <c:v>0.12</c:v>
                </c:pt>
                <c:pt idx="3">
                  <c:v>0.23</c:v>
                </c:pt>
              </c:numCache>
            </c:numRef>
          </c:val>
        </c:ser>
        <c:ser>
          <c:idx val="5"/>
          <c:order val="5"/>
          <c:tx>
            <c:strRef>
              <c:f>Sheet1!$G$97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Sheet1!$A$98:$A$101</c:f>
              <c:strCache>
                <c:ptCount val="4"/>
                <c:pt idx="0">
                  <c:v>Overall</c:v>
                </c:pt>
                <c:pt idx="1">
                  <c:v>New (less than 7 years old)</c:v>
                </c:pt>
                <c:pt idx="2">
                  <c:v>Middle Aged (8 to 35 years)</c:v>
                </c:pt>
                <c:pt idx="3">
                  <c:v>Old (more than 35 years)</c:v>
                </c:pt>
              </c:strCache>
            </c:strRef>
          </c:cat>
          <c:val>
            <c:numRef>
              <c:f>Sheet1!$G$98:$G$101</c:f>
              <c:numCache>
                <c:formatCode>0%</c:formatCode>
                <c:ptCount val="4"/>
                <c:pt idx="0">
                  <c:v>0.15</c:v>
                </c:pt>
                <c:pt idx="1">
                  <c:v>0.1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8059568"/>
        <c:axId val="-2068057104"/>
        <c:axId val="0"/>
      </c:bar3DChart>
      <c:catAx>
        <c:axId val="-206805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8057104"/>
        <c:crosses val="autoZero"/>
        <c:auto val="1"/>
        <c:lblAlgn val="ctr"/>
        <c:lblOffset val="100"/>
        <c:noMultiLvlLbl val="0"/>
      </c:catAx>
      <c:valAx>
        <c:axId val="-2068057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80595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Sheet1!$B$76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Sheet1!$A$77:$A$80</c:f>
              <c:strCache>
                <c:ptCount val="4"/>
                <c:pt idx="0">
                  <c:v>Overall</c:v>
                </c:pt>
                <c:pt idx="1">
                  <c:v>Marina (wet slips only)</c:v>
                </c:pt>
                <c:pt idx="2">
                  <c:v>Marina (wets slips and dry storage)</c:v>
                </c:pt>
                <c:pt idx="3">
                  <c:v>Marina/Boatyard (Service and slips/storage)</c:v>
                </c:pt>
              </c:strCache>
            </c:strRef>
          </c:cat>
          <c:val>
            <c:numRef>
              <c:f>Sheet1!$B$77:$B$80</c:f>
              <c:numCache>
                <c:formatCode>0%</c:formatCode>
                <c:ptCount val="4"/>
                <c:pt idx="0">
                  <c:v>0.03</c:v>
                </c:pt>
                <c:pt idx="1">
                  <c:v>0.05</c:v>
                </c:pt>
                <c:pt idx="2" formatCode="0.0%">
                  <c:v>0.019</c:v>
                </c:pt>
                <c:pt idx="3" formatCode="0.0%">
                  <c:v>0.019</c:v>
                </c:pt>
              </c:numCache>
            </c:numRef>
          </c:val>
        </c:ser>
        <c:ser>
          <c:idx val="1"/>
          <c:order val="1"/>
          <c:tx>
            <c:strRef>
              <c:f>Sheet1!$C$76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Sheet1!$A$77:$A$80</c:f>
              <c:strCache>
                <c:ptCount val="4"/>
                <c:pt idx="0">
                  <c:v>Overall</c:v>
                </c:pt>
                <c:pt idx="1">
                  <c:v>Marina (wet slips only)</c:v>
                </c:pt>
                <c:pt idx="2">
                  <c:v>Marina (wets slips and dry storage)</c:v>
                </c:pt>
                <c:pt idx="3">
                  <c:v>Marina/Boatyard (Service and slips/storage)</c:v>
                </c:pt>
              </c:strCache>
            </c:strRef>
          </c:cat>
          <c:val>
            <c:numRef>
              <c:f>Sheet1!$C$77:$C$80</c:f>
              <c:numCache>
                <c:formatCode>0%</c:formatCode>
                <c:ptCount val="4"/>
                <c:pt idx="0">
                  <c:v>0.17</c:v>
                </c:pt>
                <c:pt idx="1">
                  <c:v>0.25</c:v>
                </c:pt>
                <c:pt idx="2" formatCode="0.0%">
                  <c:v>0.173</c:v>
                </c:pt>
                <c:pt idx="3" formatCode="0.0%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Sheet1!$D$76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Sheet1!$A$77:$A$80</c:f>
              <c:strCache>
                <c:ptCount val="4"/>
                <c:pt idx="0">
                  <c:v>Overall</c:v>
                </c:pt>
                <c:pt idx="1">
                  <c:v>Marina (wet slips only)</c:v>
                </c:pt>
                <c:pt idx="2">
                  <c:v>Marina (wets slips and dry storage)</c:v>
                </c:pt>
                <c:pt idx="3">
                  <c:v>Marina/Boatyard (Service and slips/storage)</c:v>
                </c:pt>
              </c:strCache>
            </c:strRef>
          </c:cat>
          <c:val>
            <c:numRef>
              <c:f>Sheet1!$D$77:$D$80</c:f>
              <c:numCache>
                <c:formatCode>0%</c:formatCode>
                <c:ptCount val="4"/>
                <c:pt idx="0">
                  <c:v>0.18</c:v>
                </c:pt>
                <c:pt idx="1">
                  <c:v>0.17</c:v>
                </c:pt>
                <c:pt idx="2" formatCode="0.0%">
                  <c:v>0.192</c:v>
                </c:pt>
                <c:pt idx="3" formatCode="0.0%">
                  <c:v>0.192</c:v>
                </c:pt>
              </c:numCache>
            </c:numRef>
          </c:val>
        </c:ser>
        <c:ser>
          <c:idx val="3"/>
          <c:order val="3"/>
          <c:tx>
            <c:strRef>
              <c:f>Sheet1!$E$76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Sheet1!$A$77:$A$80</c:f>
              <c:strCache>
                <c:ptCount val="4"/>
                <c:pt idx="0">
                  <c:v>Overall</c:v>
                </c:pt>
                <c:pt idx="1">
                  <c:v>Marina (wet slips only)</c:v>
                </c:pt>
                <c:pt idx="2">
                  <c:v>Marina (wets slips and dry storage)</c:v>
                </c:pt>
                <c:pt idx="3">
                  <c:v>Marina/Boatyard (Service and slips/storage)</c:v>
                </c:pt>
              </c:strCache>
            </c:strRef>
          </c:cat>
          <c:val>
            <c:numRef>
              <c:f>Sheet1!$E$77:$E$80</c:f>
              <c:numCache>
                <c:formatCode>0%</c:formatCode>
                <c:ptCount val="4"/>
                <c:pt idx="0">
                  <c:v>0.26</c:v>
                </c:pt>
                <c:pt idx="1">
                  <c:v>0.26</c:v>
                </c:pt>
                <c:pt idx="2">
                  <c:v>0.27</c:v>
                </c:pt>
                <c:pt idx="3">
                  <c:v>0.27</c:v>
                </c:pt>
              </c:numCache>
            </c:numRef>
          </c:val>
        </c:ser>
        <c:ser>
          <c:idx val="4"/>
          <c:order val="4"/>
          <c:tx>
            <c:strRef>
              <c:f>Sheet1!$F$76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Sheet1!$A$77:$A$80</c:f>
              <c:strCache>
                <c:ptCount val="4"/>
                <c:pt idx="0">
                  <c:v>Overall</c:v>
                </c:pt>
                <c:pt idx="1">
                  <c:v>Marina (wet slips only)</c:v>
                </c:pt>
                <c:pt idx="2">
                  <c:v>Marina (wets slips and dry storage)</c:v>
                </c:pt>
                <c:pt idx="3">
                  <c:v>Marina/Boatyard (Service and slips/storage)</c:v>
                </c:pt>
              </c:strCache>
            </c:strRef>
          </c:cat>
          <c:val>
            <c:numRef>
              <c:f>Sheet1!$F$77:$F$80</c:f>
              <c:numCache>
                <c:formatCode>0%</c:formatCode>
                <c:ptCount val="4"/>
                <c:pt idx="0">
                  <c:v>0.18</c:v>
                </c:pt>
                <c:pt idx="1">
                  <c:v>0.14</c:v>
                </c:pt>
                <c:pt idx="2" formatCode="0.0%">
                  <c:v>0.154</c:v>
                </c:pt>
                <c:pt idx="3">
                  <c:v>0.24</c:v>
                </c:pt>
              </c:numCache>
            </c:numRef>
          </c:val>
        </c:ser>
        <c:ser>
          <c:idx val="5"/>
          <c:order val="5"/>
          <c:tx>
            <c:strRef>
              <c:f>Sheet1!$G$76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Sheet1!$A$77:$A$80</c:f>
              <c:strCache>
                <c:ptCount val="4"/>
                <c:pt idx="0">
                  <c:v>Overall</c:v>
                </c:pt>
                <c:pt idx="1">
                  <c:v>Marina (wet slips only)</c:v>
                </c:pt>
                <c:pt idx="2">
                  <c:v>Marina (wets slips and dry storage)</c:v>
                </c:pt>
                <c:pt idx="3">
                  <c:v>Marina/Boatyard (Service and slips/storage)</c:v>
                </c:pt>
              </c:strCache>
            </c:strRef>
          </c:cat>
          <c:val>
            <c:numRef>
              <c:f>Sheet1!$G$77:$G$80</c:f>
              <c:numCache>
                <c:formatCode>0%</c:formatCode>
                <c:ptCount val="4"/>
                <c:pt idx="0">
                  <c:v>0.15</c:v>
                </c:pt>
                <c:pt idx="1">
                  <c:v>0.13</c:v>
                </c:pt>
                <c:pt idx="2" formatCode="0.0%">
                  <c:v>0.173</c:v>
                </c:pt>
                <c:pt idx="3" formatCode="0.0%">
                  <c:v>0.144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7976752"/>
        <c:axId val="-2067974288"/>
        <c:axId val="0"/>
      </c:bar3DChart>
      <c:catAx>
        <c:axId val="-206797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7974288"/>
        <c:crosses val="autoZero"/>
        <c:auto val="1"/>
        <c:lblAlgn val="ctr"/>
        <c:lblOffset val="100"/>
        <c:noMultiLvlLbl val="0"/>
      </c:catAx>
      <c:valAx>
        <c:axId val="-2067974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79767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Sheet1!$B$8:$E$8</c:f>
              <c:strCache>
                <c:ptCount val="4"/>
                <c:pt idx="0">
                  <c:v>Higher Occupancy</c:v>
                </c:pt>
                <c:pt idx="1">
                  <c:v>Lower Occupancy</c:v>
                </c:pt>
                <c:pt idx="2">
                  <c:v>Same as 2012</c:v>
                </c:pt>
                <c:pt idx="3">
                  <c:v>Don't Know</c:v>
                </c:pt>
              </c:strCache>
            </c:strRef>
          </c:cat>
          <c:val>
            <c:numRef>
              <c:f>Sheet1!$B$9:$E$9</c:f>
              <c:numCache>
                <c:formatCode>0%</c:formatCode>
                <c:ptCount val="4"/>
                <c:pt idx="0">
                  <c:v>0.44</c:v>
                </c:pt>
                <c:pt idx="1">
                  <c:v>0.16</c:v>
                </c:pt>
                <c:pt idx="2">
                  <c:v>0.36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Higher Occupancy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Sheet1!$A$10:$A$14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Sheet1!$B$10:$B$14</c:f>
              <c:numCache>
                <c:formatCode>0%</c:formatCode>
                <c:ptCount val="5"/>
                <c:pt idx="0">
                  <c:v>0.44</c:v>
                </c:pt>
                <c:pt idx="1">
                  <c:v>0.43</c:v>
                </c:pt>
                <c:pt idx="2">
                  <c:v>0.5</c:v>
                </c:pt>
                <c:pt idx="3">
                  <c:v>0.45</c:v>
                </c:pt>
                <c:pt idx="4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Lower Occupancy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Sheet1!$A$10:$A$14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Sheet1!$C$10:$C$14</c:f>
              <c:numCache>
                <c:formatCode>0%</c:formatCode>
                <c:ptCount val="5"/>
                <c:pt idx="0">
                  <c:v>0.16</c:v>
                </c:pt>
                <c:pt idx="1">
                  <c:v>0.17</c:v>
                </c:pt>
                <c:pt idx="2">
                  <c:v>0.15</c:v>
                </c:pt>
                <c:pt idx="3">
                  <c:v>0.16</c:v>
                </c:pt>
                <c:pt idx="4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Same as 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Sheet1!$A$10:$A$14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Sheet1!$D$10:$D$14</c:f>
              <c:numCache>
                <c:formatCode>0%</c:formatCode>
                <c:ptCount val="5"/>
                <c:pt idx="0">
                  <c:v>0.36</c:v>
                </c:pt>
                <c:pt idx="1">
                  <c:v>0.34</c:v>
                </c:pt>
                <c:pt idx="2">
                  <c:v>0.31</c:v>
                </c:pt>
                <c:pt idx="3">
                  <c:v>0.36</c:v>
                </c:pt>
                <c:pt idx="4">
                  <c:v>0.33</c:v>
                </c:pt>
              </c:numCache>
            </c:numRef>
          </c:val>
        </c:ser>
        <c:ser>
          <c:idx val="3"/>
          <c:order val="3"/>
          <c:tx>
            <c:strRef>
              <c:f>Sheet1!$E$9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Sheet1!$A$10:$A$14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Sheet1!$E$10:$E$14</c:f>
              <c:numCache>
                <c:formatCode>0%</c:formatCode>
                <c:ptCount val="5"/>
                <c:pt idx="0">
                  <c:v>0.01</c:v>
                </c:pt>
                <c:pt idx="1">
                  <c:v>0.0</c:v>
                </c:pt>
                <c:pt idx="2">
                  <c:v>0.0</c:v>
                </c:pt>
                <c:pt idx="3">
                  <c:v>0.01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6370752"/>
        <c:axId val="-2066368256"/>
        <c:axId val="0"/>
      </c:bar3DChart>
      <c:catAx>
        <c:axId val="-2066370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6368256"/>
        <c:crosses val="autoZero"/>
        <c:auto val="1"/>
        <c:lblAlgn val="ctr"/>
        <c:lblOffset val="100"/>
        <c:noMultiLvlLbl val="0"/>
      </c:catAx>
      <c:valAx>
        <c:axId val="-20663682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63707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Higher Occupancy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Sheet1!$B$5:$B$9</c:f>
              <c:numCache>
                <c:formatCode>0%</c:formatCode>
                <c:ptCount val="5"/>
                <c:pt idx="0">
                  <c:v>0.44</c:v>
                </c:pt>
                <c:pt idx="1">
                  <c:v>0.38</c:v>
                </c:pt>
                <c:pt idx="2">
                  <c:v>0.42</c:v>
                </c:pt>
                <c:pt idx="3">
                  <c:v>0.49</c:v>
                </c:pt>
                <c:pt idx="4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Lower Occupancy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Sheet1!$C$5:$C$9</c:f>
              <c:numCache>
                <c:formatCode>0%</c:formatCode>
                <c:ptCount val="5"/>
                <c:pt idx="0">
                  <c:v>0.16</c:v>
                </c:pt>
                <c:pt idx="1">
                  <c:v>0.19</c:v>
                </c:pt>
                <c:pt idx="2">
                  <c:v>0.15</c:v>
                </c:pt>
                <c:pt idx="3">
                  <c:v>0.19</c:v>
                </c:pt>
                <c:pt idx="4" formatCode="0.0%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Same as 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Sheet1!$D$5:$D$9</c:f>
              <c:numCache>
                <c:formatCode>0%</c:formatCode>
                <c:ptCount val="5"/>
                <c:pt idx="0">
                  <c:v>0.36</c:v>
                </c:pt>
                <c:pt idx="1">
                  <c:v>0.43</c:v>
                </c:pt>
                <c:pt idx="2">
                  <c:v>0.42</c:v>
                </c:pt>
                <c:pt idx="3">
                  <c:v>0.29</c:v>
                </c:pt>
                <c:pt idx="4" formatCode="0.0%">
                  <c:v>0.28</c:v>
                </c:pt>
              </c:numCache>
            </c:numRef>
          </c:val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Sheet1!$E$5:$E$9</c:f>
              <c:numCache>
                <c:formatCode>0%</c:formatCode>
                <c:ptCount val="5"/>
                <c:pt idx="0">
                  <c:v>0.01</c:v>
                </c:pt>
                <c:pt idx="1">
                  <c:v>0.0</c:v>
                </c:pt>
                <c:pt idx="2">
                  <c:v>0.01</c:v>
                </c:pt>
                <c:pt idx="3">
                  <c:v>0.0</c:v>
                </c:pt>
                <c:pt idx="4" formatCode="0.0%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6310736"/>
        <c:axId val="-2066308240"/>
        <c:axId val="0"/>
      </c:bar3DChart>
      <c:catAx>
        <c:axId val="-20663107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6308240"/>
        <c:crosses val="autoZero"/>
        <c:auto val="1"/>
        <c:lblAlgn val="ctr"/>
        <c:lblOffset val="100"/>
        <c:noMultiLvlLbl val="0"/>
      </c:catAx>
      <c:valAx>
        <c:axId val="-2066308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6310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Sheet1!$B$106:$D$106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Stay the Same</c:v>
                </c:pt>
              </c:strCache>
            </c:strRef>
          </c:cat>
          <c:val>
            <c:numRef>
              <c:f>Sheet1!$B$107:$D$107</c:f>
              <c:numCache>
                <c:formatCode>0%</c:formatCode>
                <c:ptCount val="3"/>
                <c:pt idx="0">
                  <c:v>0.44</c:v>
                </c:pt>
                <c:pt idx="1">
                  <c:v>0.01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0.44</c:v>
                </c:pt>
                <c:pt idx="1">
                  <c:v>0.48</c:v>
                </c:pt>
                <c:pt idx="2">
                  <c:v>0.43</c:v>
                </c:pt>
                <c:pt idx="3">
                  <c:v>0.45</c:v>
                </c:pt>
                <c:pt idx="4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3">
                  <c:v>0.01</c:v>
                </c:pt>
                <c:pt idx="4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0.55</c:v>
                </c:pt>
                <c:pt idx="1">
                  <c:v>0.5</c:v>
                </c:pt>
                <c:pt idx="2">
                  <c:v>0.57</c:v>
                </c:pt>
                <c:pt idx="3">
                  <c:v>0.54</c:v>
                </c:pt>
                <c:pt idx="4">
                  <c:v>0.55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8914256"/>
        <c:axId val="-2068911696"/>
        <c:axId val="0"/>
      </c:bar3DChart>
      <c:catAx>
        <c:axId val="-2068914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8911696"/>
        <c:crosses val="autoZero"/>
        <c:auto val="1"/>
        <c:lblAlgn val="ctr"/>
        <c:lblOffset val="100"/>
        <c:noMultiLvlLbl val="0"/>
      </c:catAx>
      <c:valAx>
        <c:axId val="-20689116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891425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 (1 to 99 slips)</c:v>
                </c:pt>
                <c:pt idx="2">
                  <c:v>Medium (100 to 249 slips)</c:v>
                </c:pt>
                <c:pt idx="3">
                  <c:v>Large (250 to 749 slips)</c:v>
                </c:pt>
                <c:pt idx="4">
                  <c:v>Very Large (more than 750 slips)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 formatCode="0%">
                  <c:v>0.44</c:v>
                </c:pt>
                <c:pt idx="1">
                  <c:v>0.415</c:v>
                </c:pt>
                <c:pt idx="2" formatCode="0%">
                  <c:v>0.37</c:v>
                </c:pt>
                <c:pt idx="3">
                  <c:v>0.455</c:v>
                </c:pt>
                <c:pt idx="4" formatCode="0%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 (1 to 99 slips)</c:v>
                </c:pt>
                <c:pt idx="2">
                  <c:v>Medium (100 to 249 slips)</c:v>
                </c:pt>
                <c:pt idx="3">
                  <c:v>Large (250 to 749 slips)</c:v>
                </c:pt>
                <c:pt idx="4">
                  <c:v>Very Large (more than 750 slips)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 formatCode="0%">
                  <c:v>0.01</c:v>
                </c:pt>
                <c:pt idx="1">
                  <c:v>0.019</c:v>
                </c:pt>
                <c:pt idx="2" formatCode="0%">
                  <c:v>0.01</c:v>
                </c:pt>
                <c:pt idx="3">
                  <c:v>0.013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 (1 to 99 slips)</c:v>
                </c:pt>
                <c:pt idx="2">
                  <c:v>Medium (100 to 249 slips)</c:v>
                </c:pt>
                <c:pt idx="3">
                  <c:v>Large (250 to 749 slips)</c:v>
                </c:pt>
                <c:pt idx="4">
                  <c:v>Very Large (more than 750 slips)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 formatCode="0%">
                  <c:v>0.55</c:v>
                </c:pt>
                <c:pt idx="1">
                  <c:v>0.566</c:v>
                </c:pt>
                <c:pt idx="2" formatCode="0%">
                  <c:v>0.62</c:v>
                </c:pt>
                <c:pt idx="3">
                  <c:v>0.532</c:v>
                </c:pt>
                <c:pt idx="4" formatCode="0%">
                  <c:v>0.28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7435136"/>
        <c:axId val="-2067432576"/>
        <c:axId val="0"/>
      </c:bar3DChart>
      <c:catAx>
        <c:axId val="-2067435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7432576"/>
        <c:crosses val="autoZero"/>
        <c:auto val="1"/>
        <c:lblAlgn val="ctr"/>
        <c:lblOffset val="100"/>
        <c:noMultiLvlLbl val="0"/>
      </c:catAx>
      <c:valAx>
        <c:axId val="-20674325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74351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Sheet1!$B$137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Sheet1!$A$138:$A$141</c:f>
              <c:strCache>
                <c:ptCount val="4"/>
                <c:pt idx="0">
                  <c:v>Overall</c:v>
                </c:pt>
                <c:pt idx="1">
                  <c:v>New (less than 7 years old)</c:v>
                </c:pt>
                <c:pt idx="2">
                  <c:v>Middle Aged (8 to 35 years)</c:v>
                </c:pt>
                <c:pt idx="3">
                  <c:v>Old (more than 35 years)</c:v>
                </c:pt>
              </c:strCache>
            </c:strRef>
          </c:cat>
          <c:val>
            <c:numRef>
              <c:f>Sheet1!$B$138:$B$141</c:f>
              <c:numCache>
                <c:formatCode>0%</c:formatCode>
                <c:ptCount val="4"/>
                <c:pt idx="0">
                  <c:v>0.44</c:v>
                </c:pt>
                <c:pt idx="1">
                  <c:v>0.42</c:v>
                </c:pt>
                <c:pt idx="2">
                  <c:v>0.44</c:v>
                </c:pt>
                <c:pt idx="3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Sheet1!$C$137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Sheet1!$A$138:$A$141</c:f>
              <c:strCache>
                <c:ptCount val="4"/>
                <c:pt idx="0">
                  <c:v>Overall</c:v>
                </c:pt>
                <c:pt idx="1">
                  <c:v>New (less than 7 years old)</c:v>
                </c:pt>
                <c:pt idx="2">
                  <c:v>Middle Aged (8 to 35 years)</c:v>
                </c:pt>
                <c:pt idx="3">
                  <c:v>Old (more than 35 years)</c:v>
                </c:pt>
              </c:strCache>
            </c:strRef>
          </c:cat>
          <c:val>
            <c:numRef>
              <c:f>Sheet1!$C$138:$C$141</c:f>
              <c:numCache>
                <c:formatCode>General</c:formatCode>
                <c:ptCount val="4"/>
                <c:pt idx="0" formatCode="0%">
                  <c:v>0.01</c:v>
                </c:pt>
                <c:pt idx="2" formatCode="0%">
                  <c:v>0.02</c:v>
                </c:pt>
                <c:pt idx="3" formatCode="0%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Sheet1!$D$137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Sheet1!$A$138:$A$141</c:f>
              <c:strCache>
                <c:ptCount val="4"/>
                <c:pt idx="0">
                  <c:v>Overall</c:v>
                </c:pt>
                <c:pt idx="1">
                  <c:v>New (less than 7 years old)</c:v>
                </c:pt>
                <c:pt idx="2">
                  <c:v>Middle Aged (8 to 35 years)</c:v>
                </c:pt>
                <c:pt idx="3">
                  <c:v>Old (more than 35 years)</c:v>
                </c:pt>
              </c:strCache>
            </c:strRef>
          </c:cat>
          <c:val>
            <c:numRef>
              <c:f>Sheet1!$D$138:$D$141</c:f>
              <c:numCache>
                <c:formatCode>0%</c:formatCode>
                <c:ptCount val="4"/>
                <c:pt idx="0">
                  <c:v>0.55</c:v>
                </c:pt>
                <c:pt idx="1">
                  <c:v>0.58</c:v>
                </c:pt>
                <c:pt idx="2">
                  <c:v>0.54</c:v>
                </c:pt>
                <c:pt idx="3">
                  <c:v>0.55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9857264"/>
        <c:axId val="-2069859808"/>
        <c:axId val="0"/>
      </c:bar3DChart>
      <c:catAx>
        <c:axId val="-206985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9859808"/>
        <c:crosses val="autoZero"/>
        <c:auto val="1"/>
        <c:lblAlgn val="ctr"/>
        <c:lblOffset val="100"/>
        <c:noMultiLvlLbl val="0"/>
      </c:catAx>
      <c:valAx>
        <c:axId val="-20698598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9857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Sheet1!$B$123</c:f>
              <c:strCache>
                <c:ptCount val="1"/>
                <c:pt idx="0">
                  <c:v>Increased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Sheet1!$A$124:$A$127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Sheet1!$B$124:$B$127</c:f>
              <c:numCache>
                <c:formatCode>0%</c:formatCode>
                <c:ptCount val="4"/>
                <c:pt idx="0">
                  <c:v>0.44</c:v>
                </c:pt>
                <c:pt idx="1">
                  <c:v>0.42</c:v>
                </c:pt>
                <c:pt idx="2">
                  <c:v>0.5</c:v>
                </c:pt>
                <c:pt idx="3">
                  <c:v>0.47</c:v>
                </c:pt>
              </c:numCache>
            </c:numRef>
          </c:val>
        </c:ser>
        <c:ser>
          <c:idx val="1"/>
          <c:order val="1"/>
          <c:tx>
            <c:strRef>
              <c:f>Sheet1!$C$123</c:f>
              <c:strCache>
                <c:ptCount val="1"/>
                <c:pt idx="0">
                  <c:v>Decreased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Sheet1!$A$124:$A$127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Sheet1!$C$124:$C$127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Sheet1!$D$123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Sheet1!$A$124:$A$127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Sheet1!$D$124:$D$127</c:f>
              <c:numCache>
                <c:formatCode>0%</c:formatCode>
                <c:ptCount val="4"/>
                <c:pt idx="0">
                  <c:v>0.55</c:v>
                </c:pt>
                <c:pt idx="1">
                  <c:v>0.57</c:v>
                </c:pt>
                <c:pt idx="2">
                  <c:v>0.46</c:v>
                </c:pt>
                <c:pt idx="3">
                  <c:v>0.53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7916048"/>
        <c:axId val="-2067913520"/>
        <c:axId val="0"/>
      </c:bar3DChart>
      <c:catAx>
        <c:axId val="-206791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7913520"/>
        <c:crosses val="autoZero"/>
        <c:auto val="1"/>
        <c:lblAlgn val="ctr"/>
        <c:lblOffset val="100"/>
        <c:noMultiLvlLbl val="0"/>
      </c:catAx>
      <c:valAx>
        <c:axId val="-20679135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79160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Sheet1!$A$146</c:f>
              <c:strCache>
                <c:ptCount val="1"/>
                <c:pt idx="0">
                  <c:v>on-site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Sheet1!$B$145:$L$145</c:f>
              <c:strCache>
                <c:ptCount val="11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Moorings</c:v>
                </c:pt>
                <c:pt idx="4">
                  <c:v>Launch Ramp</c:v>
                </c:pt>
                <c:pt idx="5">
                  <c:v>Fuel</c:v>
                </c:pt>
                <c:pt idx="6">
                  <c:v>Restaurant</c:v>
                </c:pt>
                <c:pt idx="7">
                  <c:v>Commercial/Retail Lease Space</c:v>
                </c:pt>
                <c:pt idx="8">
                  <c:v>Ship/Convenience Store</c:v>
                </c:pt>
                <c:pt idx="9">
                  <c:v>Boat Maintenance/Repair</c:v>
                </c:pt>
                <c:pt idx="10">
                  <c:v>Haul-out/Winterzation Services</c:v>
                </c:pt>
              </c:strCache>
            </c:strRef>
          </c:cat>
          <c:val>
            <c:numRef>
              <c:f>Sheet1!$B$146:$L$146</c:f>
              <c:numCache>
                <c:formatCode>0%</c:formatCode>
                <c:ptCount val="11"/>
                <c:pt idx="0">
                  <c:v>0.93</c:v>
                </c:pt>
                <c:pt idx="1">
                  <c:v>0.89</c:v>
                </c:pt>
                <c:pt idx="2">
                  <c:v>0.73</c:v>
                </c:pt>
                <c:pt idx="3" formatCode="0.0%">
                  <c:v>0.275</c:v>
                </c:pt>
                <c:pt idx="4" formatCode="0.0%">
                  <c:v>0.503</c:v>
                </c:pt>
                <c:pt idx="5">
                  <c:v>0.73</c:v>
                </c:pt>
                <c:pt idx="6">
                  <c:v>0.33</c:v>
                </c:pt>
                <c:pt idx="7" formatCode="0.0%">
                  <c:v>0.335</c:v>
                </c:pt>
                <c:pt idx="8">
                  <c:v>0.73</c:v>
                </c:pt>
                <c:pt idx="9">
                  <c:v>0.59</c:v>
                </c:pt>
                <c:pt idx="10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Sheet1!$A$147</c:f>
              <c:strCache>
                <c:ptCount val="1"/>
                <c:pt idx="0">
                  <c:v>3rd Party Lease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Sheet1!$B$145:$L$145</c:f>
              <c:strCache>
                <c:ptCount val="11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Moorings</c:v>
                </c:pt>
                <c:pt idx="4">
                  <c:v>Launch Ramp</c:v>
                </c:pt>
                <c:pt idx="5">
                  <c:v>Fuel</c:v>
                </c:pt>
                <c:pt idx="6">
                  <c:v>Restaurant</c:v>
                </c:pt>
                <c:pt idx="7">
                  <c:v>Commercial/Retail Lease Space</c:v>
                </c:pt>
                <c:pt idx="8">
                  <c:v>Ship/Convenience Store</c:v>
                </c:pt>
                <c:pt idx="9">
                  <c:v>Boat Maintenance/Repair</c:v>
                </c:pt>
                <c:pt idx="10">
                  <c:v>Haul-out/Winterzation Services</c:v>
                </c:pt>
              </c:strCache>
            </c:strRef>
          </c:cat>
          <c:val>
            <c:numRef>
              <c:f>Sheet1!$B$147:$L$147</c:f>
              <c:numCache>
                <c:formatCode>General</c:formatCode>
                <c:ptCount val="11"/>
                <c:pt idx="0" formatCode="0%">
                  <c:v>0.02</c:v>
                </c:pt>
                <c:pt idx="2" formatCode="0%">
                  <c:v>0.01</c:v>
                </c:pt>
                <c:pt idx="3" formatCode="0.0%">
                  <c:v>0.006</c:v>
                </c:pt>
                <c:pt idx="4" formatCode="0.0%">
                  <c:v>0.033</c:v>
                </c:pt>
                <c:pt idx="5" formatCode="0%">
                  <c:v>0.04</c:v>
                </c:pt>
                <c:pt idx="6" formatCode="0%">
                  <c:v>0.25</c:v>
                </c:pt>
                <c:pt idx="7" formatCode="0.0%">
                  <c:v>0.116</c:v>
                </c:pt>
                <c:pt idx="8" formatCode="0%">
                  <c:v>0.07</c:v>
                </c:pt>
                <c:pt idx="9" formatCode="0%">
                  <c:v>0.13</c:v>
                </c:pt>
                <c:pt idx="10" formatCode="0%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Sheet1!$A$148</c:f>
              <c:strCache>
                <c:ptCount val="1"/>
                <c:pt idx="0">
                  <c:v>not on-site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Sheet1!$B$145:$L$145</c:f>
              <c:strCache>
                <c:ptCount val="11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Moorings</c:v>
                </c:pt>
                <c:pt idx="4">
                  <c:v>Launch Ramp</c:v>
                </c:pt>
                <c:pt idx="5">
                  <c:v>Fuel</c:v>
                </c:pt>
                <c:pt idx="6">
                  <c:v>Restaurant</c:v>
                </c:pt>
                <c:pt idx="7">
                  <c:v>Commercial/Retail Lease Space</c:v>
                </c:pt>
                <c:pt idx="8">
                  <c:v>Ship/Convenience Store</c:v>
                </c:pt>
                <c:pt idx="9">
                  <c:v>Boat Maintenance/Repair</c:v>
                </c:pt>
                <c:pt idx="10">
                  <c:v>Haul-out/Winterzation Services</c:v>
                </c:pt>
              </c:strCache>
            </c:strRef>
          </c:cat>
          <c:val>
            <c:numRef>
              <c:f>Sheet1!$B$148:$L$148</c:f>
              <c:numCache>
                <c:formatCode>0%</c:formatCode>
                <c:ptCount val="11"/>
                <c:pt idx="0">
                  <c:v>0.05</c:v>
                </c:pt>
                <c:pt idx="1">
                  <c:v>0.11</c:v>
                </c:pt>
                <c:pt idx="2">
                  <c:v>0.25</c:v>
                </c:pt>
                <c:pt idx="3" formatCode="0.0%">
                  <c:v>0.718</c:v>
                </c:pt>
                <c:pt idx="4" formatCode="0.0%">
                  <c:v>0.464</c:v>
                </c:pt>
                <c:pt idx="5">
                  <c:v>0.23</c:v>
                </c:pt>
                <c:pt idx="6">
                  <c:v>0.42</c:v>
                </c:pt>
                <c:pt idx="7" formatCode="0.0%">
                  <c:v>0.549</c:v>
                </c:pt>
                <c:pt idx="8">
                  <c:v>0.2</c:v>
                </c:pt>
                <c:pt idx="9">
                  <c:v>0.28</c:v>
                </c:pt>
                <c:pt idx="10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7373168"/>
        <c:axId val="-2067370624"/>
        <c:axId val="0"/>
      </c:bar3DChart>
      <c:catAx>
        <c:axId val="-2067373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67370624"/>
        <c:crosses val="autoZero"/>
        <c:auto val="1"/>
        <c:lblAlgn val="ctr"/>
        <c:lblOffset val="100"/>
        <c:noMultiLvlLbl val="0"/>
      </c:catAx>
      <c:valAx>
        <c:axId val="-206737062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7373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invertIfNegative val="0"/>
          <c:dLbls>
            <c:dLbl>
              <c:idx val="9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Sheet1!$A$5:$K$5</c:f>
              <c:strCache>
                <c:ptCount val="11"/>
                <c:pt idx="0">
                  <c:v>Self-Service Repair</c:v>
                </c:pt>
                <c:pt idx="1">
                  <c:v>New Boat Sales/Brokerage</c:v>
                </c:pt>
                <c:pt idx="2">
                  <c:v>Used Boat Sales/Brokerage</c:v>
                </c:pt>
                <c:pt idx="3">
                  <c:v>Pumpout</c:v>
                </c:pt>
                <c:pt idx="4">
                  <c:v>Boat Club</c:v>
                </c:pt>
                <c:pt idx="5">
                  <c:v>Boat Rental</c:v>
                </c:pt>
                <c:pt idx="6">
                  <c:v>Water Toy Rental</c:v>
                </c:pt>
                <c:pt idx="7">
                  <c:v>Tour Boat/Charter Fishing/Water Taxi</c:v>
                </c:pt>
                <c:pt idx="8">
                  <c:v>Event Services/Venue</c:v>
                </c:pt>
                <c:pt idx="9">
                  <c:v>Cabin/Campground/RV Park</c:v>
                </c:pt>
                <c:pt idx="10">
                  <c:v>Sailing/Training School</c:v>
                </c:pt>
              </c:strCache>
            </c:strRef>
          </c:cat>
          <c:val>
            <c:numRef>
              <c:f>Sheet1!$A$6:$K$6</c:f>
              <c:numCache>
                <c:formatCode>0%</c:formatCode>
                <c:ptCount val="11"/>
                <c:pt idx="0">
                  <c:v>0.3</c:v>
                </c:pt>
                <c:pt idx="1">
                  <c:v>0.23</c:v>
                </c:pt>
                <c:pt idx="2">
                  <c:v>0.38</c:v>
                </c:pt>
                <c:pt idx="3">
                  <c:v>0.81</c:v>
                </c:pt>
                <c:pt idx="4">
                  <c:v>0.17</c:v>
                </c:pt>
                <c:pt idx="5">
                  <c:v>0.31</c:v>
                </c:pt>
                <c:pt idx="6">
                  <c:v>0.19</c:v>
                </c:pt>
                <c:pt idx="7">
                  <c:v>0.15</c:v>
                </c:pt>
                <c:pt idx="8" formatCode="0.0%">
                  <c:v>0.365</c:v>
                </c:pt>
                <c:pt idx="9" formatCode="0.0%">
                  <c:v>0.157</c:v>
                </c:pt>
                <c:pt idx="10">
                  <c:v>0.09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Sheet1!$A$5:$K$5</c:f>
              <c:strCache>
                <c:ptCount val="11"/>
                <c:pt idx="0">
                  <c:v>Self-Service Repair</c:v>
                </c:pt>
                <c:pt idx="1">
                  <c:v>New Boat Sales/Brokerage</c:v>
                </c:pt>
                <c:pt idx="2">
                  <c:v>Used Boat Sales/Brokerage</c:v>
                </c:pt>
                <c:pt idx="3">
                  <c:v>Pumpout</c:v>
                </c:pt>
                <c:pt idx="4">
                  <c:v>Boat Club</c:v>
                </c:pt>
                <c:pt idx="5">
                  <c:v>Boat Rental</c:v>
                </c:pt>
                <c:pt idx="6">
                  <c:v>Water Toy Rental</c:v>
                </c:pt>
                <c:pt idx="7">
                  <c:v>Tour Boat/Charter Fishing/Water Taxi</c:v>
                </c:pt>
                <c:pt idx="8">
                  <c:v>Event Services/Venue</c:v>
                </c:pt>
                <c:pt idx="9">
                  <c:v>Cabin/Campground/RV Park</c:v>
                </c:pt>
                <c:pt idx="10">
                  <c:v>Sailing/Training School</c:v>
                </c:pt>
              </c:strCache>
            </c:strRef>
          </c:cat>
          <c:val>
            <c:numRef>
              <c:f>Sheet1!$A$7:$K$7</c:f>
              <c:numCache>
                <c:formatCode>0%</c:formatCode>
                <c:ptCount val="11"/>
                <c:pt idx="0">
                  <c:v>0.08</c:v>
                </c:pt>
                <c:pt idx="1">
                  <c:v>0.14</c:v>
                </c:pt>
                <c:pt idx="2">
                  <c:v>0.18</c:v>
                </c:pt>
                <c:pt idx="3">
                  <c:v>0.02</c:v>
                </c:pt>
                <c:pt idx="4">
                  <c:v>0.1</c:v>
                </c:pt>
                <c:pt idx="5">
                  <c:v>0.1</c:v>
                </c:pt>
                <c:pt idx="6">
                  <c:v>0.06</c:v>
                </c:pt>
                <c:pt idx="7">
                  <c:v>0.19</c:v>
                </c:pt>
                <c:pt idx="8" formatCode="0.0%">
                  <c:v>0.082</c:v>
                </c:pt>
                <c:pt idx="9" formatCode="0.0%">
                  <c:v>0.025</c:v>
                </c:pt>
                <c:pt idx="10">
                  <c:v>0.17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Sheet1!$A$5:$K$5</c:f>
              <c:strCache>
                <c:ptCount val="11"/>
                <c:pt idx="0">
                  <c:v>Self-Service Repair</c:v>
                </c:pt>
                <c:pt idx="1">
                  <c:v>New Boat Sales/Brokerage</c:v>
                </c:pt>
                <c:pt idx="2">
                  <c:v>Used Boat Sales/Brokerage</c:v>
                </c:pt>
                <c:pt idx="3">
                  <c:v>Pumpout</c:v>
                </c:pt>
                <c:pt idx="4">
                  <c:v>Boat Club</c:v>
                </c:pt>
                <c:pt idx="5">
                  <c:v>Boat Rental</c:v>
                </c:pt>
                <c:pt idx="6">
                  <c:v>Water Toy Rental</c:v>
                </c:pt>
                <c:pt idx="7">
                  <c:v>Tour Boat/Charter Fishing/Water Taxi</c:v>
                </c:pt>
                <c:pt idx="8">
                  <c:v>Event Services/Venue</c:v>
                </c:pt>
                <c:pt idx="9">
                  <c:v>Cabin/Campground/RV Park</c:v>
                </c:pt>
                <c:pt idx="10">
                  <c:v>Sailing/Training School</c:v>
                </c:pt>
              </c:strCache>
            </c:strRef>
          </c:cat>
          <c:val>
            <c:numRef>
              <c:f>Sheet1!$A$8:$K$8</c:f>
              <c:numCache>
                <c:formatCode>0%</c:formatCode>
                <c:ptCount val="11"/>
                <c:pt idx="0">
                  <c:v>0.62</c:v>
                </c:pt>
                <c:pt idx="1">
                  <c:v>0.63</c:v>
                </c:pt>
                <c:pt idx="2">
                  <c:v>0.44</c:v>
                </c:pt>
                <c:pt idx="3">
                  <c:v>0.17</c:v>
                </c:pt>
                <c:pt idx="4">
                  <c:v>0.73</c:v>
                </c:pt>
                <c:pt idx="5">
                  <c:v>0.59</c:v>
                </c:pt>
                <c:pt idx="6">
                  <c:v>0.75</c:v>
                </c:pt>
                <c:pt idx="7">
                  <c:v>0.66</c:v>
                </c:pt>
                <c:pt idx="8" formatCode="0.0%">
                  <c:v>0.553</c:v>
                </c:pt>
                <c:pt idx="9" formatCode="0.0%">
                  <c:v>0.818</c:v>
                </c:pt>
                <c:pt idx="10">
                  <c:v>0.74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7317280"/>
        <c:axId val="-2067338240"/>
        <c:axId val="0"/>
      </c:bar3DChart>
      <c:catAx>
        <c:axId val="-20673172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67338240"/>
        <c:crosses val="autoZero"/>
        <c:auto val="1"/>
        <c:lblAlgn val="ctr"/>
        <c:lblOffset val="100"/>
        <c:noMultiLvlLbl val="0"/>
      </c:catAx>
      <c:valAx>
        <c:axId val="-2067338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7317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Sheet1!$B$3:$H$3</c:f>
              <c:strCache>
                <c:ptCount val="7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Moorage</c:v>
                </c:pt>
                <c:pt idx="4">
                  <c:v>Launch Ramp</c:v>
                </c:pt>
                <c:pt idx="5">
                  <c:v>Fuel</c:v>
                </c:pt>
                <c:pt idx="6">
                  <c:v>Pumpout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0.56</c:v>
                </c:pt>
                <c:pt idx="1">
                  <c:v>0.48</c:v>
                </c:pt>
                <c:pt idx="2">
                  <c:v>0.48</c:v>
                </c:pt>
                <c:pt idx="3">
                  <c:v>0.53</c:v>
                </c:pt>
                <c:pt idx="4" formatCode="0.0%">
                  <c:v>0.337</c:v>
                </c:pt>
                <c:pt idx="5" formatCode="0.0%">
                  <c:v>0.555</c:v>
                </c:pt>
                <c:pt idx="6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Sheet1!$B$3:$H$3</c:f>
              <c:strCache>
                <c:ptCount val="7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Moorage</c:v>
                </c:pt>
                <c:pt idx="4">
                  <c:v>Launch Ramp</c:v>
                </c:pt>
                <c:pt idx="5">
                  <c:v>Fuel</c:v>
                </c:pt>
                <c:pt idx="6">
                  <c:v>Pumpout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0.16</c:v>
                </c:pt>
                <c:pt idx="1">
                  <c:v>0.17</c:v>
                </c:pt>
                <c:pt idx="2">
                  <c:v>0.15</c:v>
                </c:pt>
                <c:pt idx="3">
                  <c:v>0.11</c:v>
                </c:pt>
                <c:pt idx="4" formatCode="0.0%">
                  <c:v>0.087</c:v>
                </c:pt>
                <c:pt idx="5" formatCode="0.0%">
                  <c:v>0.265</c:v>
                </c:pt>
                <c:pt idx="6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Sheet1!$B$3:$H$3</c:f>
              <c:strCache>
                <c:ptCount val="7"/>
                <c:pt idx="0">
                  <c:v>Leased Slips</c:v>
                </c:pt>
                <c:pt idx="1">
                  <c:v>Transient Slips</c:v>
                </c:pt>
                <c:pt idx="2">
                  <c:v>Dry Storage</c:v>
                </c:pt>
                <c:pt idx="3">
                  <c:v>Moorage</c:v>
                </c:pt>
                <c:pt idx="4">
                  <c:v>Launch Ramp</c:v>
                </c:pt>
                <c:pt idx="5">
                  <c:v>Fuel</c:v>
                </c:pt>
                <c:pt idx="6">
                  <c:v>Pumpout</c:v>
                </c:pt>
              </c:strCache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0.28</c:v>
                </c:pt>
                <c:pt idx="1">
                  <c:v>0.35</c:v>
                </c:pt>
                <c:pt idx="2">
                  <c:v>0.37</c:v>
                </c:pt>
                <c:pt idx="3">
                  <c:v>0.36</c:v>
                </c:pt>
                <c:pt idx="4" formatCode="0.0%">
                  <c:v>0.576</c:v>
                </c:pt>
                <c:pt idx="5">
                  <c:v>0.18</c:v>
                </c:pt>
                <c:pt idx="6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7853328"/>
        <c:axId val="-2067850768"/>
        <c:axId val="0"/>
      </c:bar3DChart>
      <c:catAx>
        <c:axId val="-2067853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7850768"/>
        <c:crosses val="autoZero"/>
        <c:auto val="1"/>
        <c:lblAlgn val="ctr"/>
        <c:lblOffset val="100"/>
        <c:noMultiLvlLbl val="0"/>
      </c:catAx>
      <c:valAx>
        <c:axId val="-20678507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7853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Sheet1!$B$5:$D$5</c:f>
              <c:strCache>
                <c:ptCount val="3"/>
                <c:pt idx="0">
                  <c:v>Boat Maintenance/Repair</c:v>
                </c:pt>
                <c:pt idx="1">
                  <c:v>Haul-out/Winterzation Services</c:v>
                </c:pt>
                <c:pt idx="2">
                  <c:v>Self-Service Repair</c:v>
                </c:pt>
              </c:strCache>
            </c:strRef>
          </c:cat>
          <c:val>
            <c:numRef>
              <c:f>Sheet1!$B$6:$D$6</c:f>
              <c:numCache>
                <c:formatCode>0.0%</c:formatCode>
                <c:ptCount val="3"/>
                <c:pt idx="0" formatCode="0%">
                  <c:v>0.43</c:v>
                </c:pt>
                <c:pt idx="1">
                  <c:v>0.276</c:v>
                </c:pt>
                <c:pt idx="2">
                  <c:v>0.163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Sheet1!$B$5:$D$5</c:f>
              <c:strCache>
                <c:ptCount val="3"/>
                <c:pt idx="0">
                  <c:v>Boat Maintenance/Repair</c:v>
                </c:pt>
                <c:pt idx="1">
                  <c:v>Haul-out/Winterzation Services</c:v>
                </c:pt>
                <c:pt idx="2">
                  <c:v>Self-Service Repair</c:v>
                </c:pt>
              </c:strCache>
            </c:strRef>
          </c:cat>
          <c:val>
            <c:numRef>
              <c:f>Sheet1!$B$7:$D$7</c:f>
              <c:numCache>
                <c:formatCode>0.0%</c:formatCode>
                <c:ptCount val="3"/>
                <c:pt idx="0" formatCode="0%">
                  <c:v>0.27</c:v>
                </c:pt>
                <c:pt idx="1">
                  <c:v>0.178</c:v>
                </c:pt>
                <c:pt idx="2">
                  <c:v>0.073</c:v>
                </c:pt>
              </c:numCache>
            </c:numRef>
          </c:val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Sheet1!$B$5:$D$5</c:f>
              <c:strCache>
                <c:ptCount val="3"/>
                <c:pt idx="0">
                  <c:v>Boat Maintenance/Repair</c:v>
                </c:pt>
                <c:pt idx="1">
                  <c:v>Haul-out/Winterzation Services</c:v>
                </c:pt>
                <c:pt idx="2">
                  <c:v>Self-Service Repair</c:v>
                </c:pt>
              </c:strCache>
            </c:strRef>
          </c:cat>
          <c:val>
            <c:numRef>
              <c:f>Sheet1!$B$8:$D$8</c:f>
              <c:numCache>
                <c:formatCode>0.0%</c:formatCode>
                <c:ptCount val="3"/>
                <c:pt idx="0" formatCode="0%">
                  <c:v>0.3</c:v>
                </c:pt>
                <c:pt idx="1">
                  <c:v>0.546</c:v>
                </c:pt>
                <c:pt idx="2">
                  <c:v>0.764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8808976"/>
        <c:axId val="-2068811312"/>
        <c:axId val="0"/>
      </c:bar3DChart>
      <c:catAx>
        <c:axId val="-2068808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8811312"/>
        <c:crosses val="autoZero"/>
        <c:auto val="1"/>
        <c:lblAlgn val="ctr"/>
        <c:lblOffset val="100"/>
        <c:noMultiLvlLbl val="0"/>
      </c:catAx>
      <c:valAx>
        <c:axId val="-20688113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88089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Sheet1!$B$160:$O$160</c:f>
              <c:strCache>
                <c:ptCount val="14"/>
                <c:pt idx="0">
                  <c:v>Staff Personnel/Hours</c:v>
                </c:pt>
                <c:pt idx="1">
                  <c:v>Staff Benefits</c:v>
                </c:pt>
                <c:pt idx="2">
                  <c:v>Maintenance/renovations</c:v>
                </c:pt>
                <c:pt idx="3">
                  <c:v>Capital expenditures/expansions</c:v>
                </c:pt>
                <c:pt idx="4">
                  <c:v>Product inventory (ship/convenince store)</c:v>
                </c:pt>
                <c:pt idx="5">
                  <c:v>Customer events</c:v>
                </c:pt>
                <c:pt idx="6">
                  <c:v>Community events</c:v>
                </c:pt>
                <c:pt idx="7">
                  <c:v>Advertising/marketing</c:v>
                </c:pt>
                <c:pt idx="8">
                  <c:v>Insurance</c:v>
                </c:pt>
                <c:pt idx="9">
                  <c:v>Mortgage/rent</c:v>
                </c:pt>
                <c:pt idx="10">
                  <c:v>Equipment (office supplies and service equipment/parts)</c:v>
                </c:pt>
                <c:pt idx="11">
                  <c:v>Utilities</c:v>
                </c:pt>
                <c:pt idx="12">
                  <c:v>State/municipal/port fees (land lease, operation fees)</c:v>
                </c:pt>
                <c:pt idx="13">
                  <c:v>Other taxes</c:v>
                </c:pt>
              </c:strCache>
            </c:strRef>
          </c:cat>
          <c:val>
            <c:numRef>
              <c:f>Sheet1!$B$161:$O$161</c:f>
              <c:numCache>
                <c:formatCode>0%</c:formatCode>
                <c:ptCount val="14"/>
                <c:pt idx="0">
                  <c:v>0.77</c:v>
                </c:pt>
                <c:pt idx="1">
                  <c:v>0.62</c:v>
                </c:pt>
                <c:pt idx="2">
                  <c:v>0.76</c:v>
                </c:pt>
                <c:pt idx="3">
                  <c:v>0.58</c:v>
                </c:pt>
                <c:pt idx="4">
                  <c:v>0.52</c:v>
                </c:pt>
                <c:pt idx="5">
                  <c:v>0.46</c:v>
                </c:pt>
                <c:pt idx="6">
                  <c:v>0.29</c:v>
                </c:pt>
                <c:pt idx="7">
                  <c:v>0.64</c:v>
                </c:pt>
                <c:pt idx="8">
                  <c:v>0.75</c:v>
                </c:pt>
                <c:pt idx="9">
                  <c:v>0.47</c:v>
                </c:pt>
                <c:pt idx="10">
                  <c:v>0.73</c:v>
                </c:pt>
                <c:pt idx="11">
                  <c:v>0.76</c:v>
                </c:pt>
                <c:pt idx="12">
                  <c:v>0.44</c:v>
                </c:pt>
                <c:pt idx="13">
                  <c:v>0.46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5626192"/>
        <c:axId val="-2065618816"/>
        <c:axId val="0"/>
      </c:bar3DChart>
      <c:catAx>
        <c:axId val="-2065626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65618816"/>
        <c:crosses val="autoZero"/>
        <c:auto val="1"/>
        <c:lblAlgn val="ctr"/>
        <c:lblOffset val="100"/>
        <c:noMultiLvlLbl val="0"/>
      </c:catAx>
      <c:valAx>
        <c:axId val="-20656188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5626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Sheet1!$B$157:$D$157</c:f>
              <c:strCache>
                <c:ptCount val="3"/>
                <c:pt idx="0">
                  <c:v>Increase</c:v>
                </c:pt>
                <c:pt idx="1">
                  <c:v>Decrease</c:v>
                </c:pt>
                <c:pt idx="2">
                  <c:v>Stay the Same</c:v>
                </c:pt>
              </c:strCache>
            </c:strRef>
          </c:cat>
          <c:val>
            <c:numRef>
              <c:f>Sheet1!$B$158:$D$158</c:f>
              <c:numCache>
                <c:formatCode>0%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Sheet1!$A$188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Sheet1!$B$187:$M$187</c:f>
              <c:strCache>
                <c:ptCount val="12"/>
                <c:pt idx="0">
                  <c:v>Staff Personnel/Hours</c:v>
                </c:pt>
                <c:pt idx="1">
                  <c:v>Staff Benefits</c:v>
                </c:pt>
                <c:pt idx="2">
                  <c:v>Maintenance/Renovation</c:v>
                </c:pt>
                <c:pt idx="3">
                  <c:v>Capital Expenditure/Expansions</c:v>
                </c:pt>
                <c:pt idx="4">
                  <c:v>Product Inventory (Ship/Convenience Store)</c:v>
                </c:pt>
                <c:pt idx="5">
                  <c:v>Customer Events</c:v>
                </c:pt>
                <c:pt idx="6">
                  <c:v>Community Events</c:v>
                </c:pt>
                <c:pt idx="7">
                  <c:v>Advertising/Marketing</c:v>
                </c:pt>
                <c:pt idx="8">
                  <c:v>Insurance</c:v>
                </c:pt>
                <c:pt idx="9">
                  <c:v>Mortgage/Rent</c:v>
                </c:pt>
                <c:pt idx="10">
                  <c:v>Equipment (Office Supplies and Service Equipment/Parts)</c:v>
                </c:pt>
                <c:pt idx="11">
                  <c:v>Utilities</c:v>
                </c:pt>
              </c:strCache>
            </c:strRef>
          </c:cat>
          <c:val>
            <c:numRef>
              <c:f>Sheet1!$B$188:$M$188</c:f>
              <c:numCache>
                <c:formatCode>0%</c:formatCode>
                <c:ptCount val="12"/>
                <c:pt idx="0" formatCode="0.0%">
                  <c:v>0.496</c:v>
                </c:pt>
                <c:pt idx="1">
                  <c:v>0.47</c:v>
                </c:pt>
                <c:pt idx="2">
                  <c:v>0.57</c:v>
                </c:pt>
                <c:pt idx="3" formatCode="0.0%">
                  <c:v>0.521</c:v>
                </c:pt>
                <c:pt idx="4">
                  <c:v>0.36</c:v>
                </c:pt>
                <c:pt idx="5" formatCode="0.0%">
                  <c:v>0.276</c:v>
                </c:pt>
                <c:pt idx="6">
                  <c:v>0.23</c:v>
                </c:pt>
                <c:pt idx="7">
                  <c:v>0.4</c:v>
                </c:pt>
                <c:pt idx="8">
                  <c:v>0.6</c:v>
                </c:pt>
                <c:pt idx="9">
                  <c:v>0.23</c:v>
                </c:pt>
                <c:pt idx="10" formatCode="0.0%">
                  <c:v>0.321</c:v>
                </c:pt>
                <c:pt idx="11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Sheet1!$A$189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Sheet1!$B$187:$M$187</c:f>
              <c:strCache>
                <c:ptCount val="12"/>
                <c:pt idx="0">
                  <c:v>Staff Personnel/Hours</c:v>
                </c:pt>
                <c:pt idx="1">
                  <c:v>Staff Benefits</c:v>
                </c:pt>
                <c:pt idx="2">
                  <c:v>Maintenance/Renovation</c:v>
                </c:pt>
                <c:pt idx="3">
                  <c:v>Capital Expenditure/Expansions</c:v>
                </c:pt>
                <c:pt idx="4">
                  <c:v>Product Inventory (Ship/Convenience Store)</c:v>
                </c:pt>
                <c:pt idx="5">
                  <c:v>Customer Events</c:v>
                </c:pt>
                <c:pt idx="6">
                  <c:v>Community Events</c:v>
                </c:pt>
                <c:pt idx="7">
                  <c:v>Advertising/Marketing</c:v>
                </c:pt>
                <c:pt idx="8">
                  <c:v>Insurance</c:v>
                </c:pt>
                <c:pt idx="9">
                  <c:v>Mortgage/Rent</c:v>
                </c:pt>
                <c:pt idx="10">
                  <c:v>Equipment (Office Supplies and Service Equipment/Parts)</c:v>
                </c:pt>
                <c:pt idx="11">
                  <c:v>Utilities</c:v>
                </c:pt>
              </c:strCache>
            </c:strRef>
          </c:cat>
          <c:val>
            <c:numRef>
              <c:f>Sheet1!$B$189:$M$189</c:f>
              <c:numCache>
                <c:formatCode>0%</c:formatCode>
                <c:ptCount val="12"/>
                <c:pt idx="0" formatCode="0.0%">
                  <c:v>0.148</c:v>
                </c:pt>
                <c:pt idx="1">
                  <c:v>0.06</c:v>
                </c:pt>
                <c:pt idx="2">
                  <c:v>0.09</c:v>
                </c:pt>
                <c:pt idx="3" formatCode="0.0%">
                  <c:v>0.124</c:v>
                </c:pt>
                <c:pt idx="4">
                  <c:v>0.09</c:v>
                </c:pt>
                <c:pt idx="5" formatCode="0.0%">
                  <c:v>0.086</c:v>
                </c:pt>
                <c:pt idx="6">
                  <c:v>0.06</c:v>
                </c:pt>
                <c:pt idx="7">
                  <c:v>0.16</c:v>
                </c:pt>
                <c:pt idx="8">
                  <c:v>0.06</c:v>
                </c:pt>
                <c:pt idx="9">
                  <c:v>0.05</c:v>
                </c:pt>
                <c:pt idx="10" formatCode="0.0%">
                  <c:v>0.085</c:v>
                </c:pt>
                <c:pt idx="11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Sheet1!$A$190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Sheet1!$B$187:$M$187</c:f>
              <c:strCache>
                <c:ptCount val="12"/>
                <c:pt idx="0">
                  <c:v>Staff Personnel/Hours</c:v>
                </c:pt>
                <c:pt idx="1">
                  <c:v>Staff Benefits</c:v>
                </c:pt>
                <c:pt idx="2">
                  <c:v>Maintenance/Renovation</c:v>
                </c:pt>
                <c:pt idx="3">
                  <c:v>Capital Expenditure/Expansions</c:v>
                </c:pt>
                <c:pt idx="4">
                  <c:v>Product Inventory (Ship/Convenience Store)</c:v>
                </c:pt>
                <c:pt idx="5">
                  <c:v>Customer Events</c:v>
                </c:pt>
                <c:pt idx="6">
                  <c:v>Community Events</c:v>
                </c:pt>
                <c:pt idx="7">
                  <c:v>Advertising/Marketing</c:v>
                </c:pt>
                <c:pt idx="8">
                  <c:v>Insurance</c:v>
                </c:pt>
                <c:pt idx="9">
                  <c:v>Mortgage/Rent</c:v>
                </c:pt>
                <c:pt idx="10">
                  <c:v>Equipment (Office Supplies and Service Equipment/Parts)</c:v>
                </c:pt>
                <c:pt idx="11">
                  <c:v>Utilities</c:v>
                </c:pt>
              </c:strCache>
            </c:strRef>
          </c:cat>
          <c:val>
            <c:numRef>
              <c:f>Sheet1!$B$190:$M$190</c:f>
              <c:numCache>
                <c:formatCode>0%</c:formatCode>
                <c:ptCount val="12"/>
                <c:pt idx="0" formatCode="0.0%">
                  <c:v>0.356</c:v>
                </c:pt>
                <c:pt idx="1">
                  <c:v>0.47</c:v>
                </c:pt>
                <c:pt idx="2">
                  <c:v>0.34</c:v>
                </c:pt>
                <c:pt idx="3" formatCode="0.0%">
                  <c:v>0.355</c:v>
                </c:pt>
                <c:pt idx="4">
                  <c:v>0.55</c:v>
                </c:pt>
                <c:pt idx="5" formatCode="0.0%">
                  <c:v>0.638</c:v>
                </c:pt>
                <c:pt idx="6">
                  <c:v>0.71</c:v>
                </c:pt>
                <c:pt idx="7">
                  <c:v>0.44</c:v>
                </c:pt>
                <c:pt idx="8">
                  <c:v>0.34</c:v>
                </c:pt>
                <c:pt idx="9">
                  <c:v>0.72</c:v>
                </c:pt>
                <c:pt idx="10" formatCode="0.0%">
                  <c:v>0.594</c:v>
                </c:pt>
                <c:pt idx="11">
                  <c:v>0.29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6179248"/>
        <c:axId val="-2066176656"/>
        <c:axId val="0"/>
      </c:bar3DChart>
      <c:catAx>
        <c:axId val="-2066179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66176656"/>
        <c:crosses val="autoZero"/>
        <c:auto val="1"/>
        <c:lblAlgn val="ctr"/>
        <c:lblOffset val="100"/>
        <c:noMultiLvlLbl val="0"/>
      </c:catAx>
      <c:valAx>
        <c:axId val="-20661766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61792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Sheet1!$B$194:$D$194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 Yet</c:v>
                </c:pt>
              </c:strCache>
            </c:strRef>
          </c:cat>
          <c:val>
            <c:numRef>
              <c:f>Sheet1!$B$195:$D$195</c:f>
              <c:numCache>
                <c:formatCode>0.0%</c:formatCode>
                <c:ptCount val="3"/>
                <c:pt idx="0" formatCode="0%">
                  <c:v>0.71</c:v>
                </c:pt>
                <c:pt idx="1">
                  <c:v>0.145</c:v>
                </c:pt>
                <c:pt idx="2">
                  <c:v>0.145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Sheet1!$B$36:$N$36</c:f>
              <c:strCache>
                <c:ptCount val="13"/>
                <c:pt idx="0">
                  <c:v>Municipality</c:v>
                </c:pt>
                <c:pt idx="1">
                  <c:v>County</c:v>
                </c:pt>
                <c:pt idx="2">
                  <c:v>State</c:v>
                </c:pt>
                <c:pt idx="3">
                  <c:v>Harbor/Port District</c:v>
                </c:pt>
                <c:pt idx="4">
                  <c:v>State/National park Concessionaire</c:v>
                </c:pt>
                <c:pt idx="5">
                  <c:v>Private ownership/multiple partners</c:v>
                </c:pt>
                <c:pt idx="6">
                  <c:v>Privatate ownership/not family owners</c:v>
                </c:pt>
                <c:pt idx="7">
                  <c:v>Family owned</c:v>
                </c:pt>
                <c:pt idx="8">
                  <c:v>Corporation/management firm</c:v>
                </c:pt>
                <c:pt idx="9">
                  <c:v>Condominium facility</c:v>
                </c:pt>
                <c:pt idx="10">
                  <c:v>MiltaryBase</c:v>
                </c:pt>
                <c:pt idx="11">
                  <c:v>Yacht Club</c:v>
                </c:pt>
                <c:pt idx="12">
                  <c:v>Lake Association</c:v>
                </c:pt>
              </c:strCache>
            </c:strRef>
          </c:cat>
          <c:val>
            <c:numRef>
              <c:f>Sheet1!$B$37:$N$37</c:f>
              <c:numCache>
                <c:formatCode>0%</c:formatCode>
                <c:ptCount val="13"/>
                <c:pt idx="0">
                  <c:v>0.1</c:v>
                </c:pt>
                <c:pt idx="1">
                  <c:v>0.04</c:v>
                </c:pt>
                <c:pt idx="2">
                  <c:v>0.02</c:v>
                </c:pt>
                <c:pt idx="3">
                  <c:v>0.02</c:v>
                </c:pt>
                <c:pt idx="5">
                  <c:v>0.16</c:v>
                </c:pt>
                <c:pt idx="6">
                  <c:v>0.1</c:v>
                </c:pt>
                <c:pt idx="7">
                  <c:v>0.35</c:v>
                </c:pt>
                <c:pt idx="8">
                  <c:v>0.12</c:v>
                </c:pt>
                <c:pt idx="9">
                  <c:v>0.04</c:v>
                </c:pt>
                <c:pt idx="11">
                  <c:v>0.04</c:v>
                </c:pt>
                <c:pt idx="12">
                  <c:v>0.01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Sheet1!$B$3:$B$7</c:f>
              <c:numCache>
                <c:formatCode>0.0%</c:formatCode>
                <c:ptCount val="5"/>
                <c:pt idx="0" formatCode="0%">
                  <c:v>0.71</c:v>
                </c:pt>
                <c:pt idx="1">
                  <c:v>0.674</c:v>
                </c:pt>
                <c:pt idx="2">
                  <c:v>0.666</c:v>
                </c:pt>
                <c:pt idx="3" formatCode="0%">
                  <c:v>0.78</c:v>
                </c:pt>
                <c:pt idx="4" formatCode="0%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Sheet1!$C$3:$C$7</c:f>
              <c:numCache>
                <c:formatCode>0.0%</c:formatCode>
                <c:ptCount val="5"/>
                <c:pt idx="0">
                  <c:v>0.145</c:v>
                </c:pt>
                <c:pt idx="1">
                  <c:v>0.152</c:v>
                </c:pt>
                <c:pt idx="2">
                  <c:v>0.167</c:v>
                </c:pt>
                <c:pt idx="3" formatCode="0%">
                  <c:v>0.11</c:v>
                </c:pt>
                <c:pt idx="4" formatCode="0%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Don't know Yet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Sheet1!$D$3:$D$7</c:f>
              <c:numCache>
                <c:formatCode>0.0%</c:formatCode>
                <c:ptCount val="5"/>
                <c:pt idx="0">
                  <c:v>0.145</c:v>
                </c:pt>
                <c:pt idx="1">
                  <c:v>0.174</c:v>
                </c:pt>
                <c:pt idx="2">
                  <c:v>0.167</c:v>
                </c:pt>
                <c:pt idx="3" formatCode="0%">
                  <c:v>0.11</c:v>
                </c:pt>
                <c:pt idx="4" formatCode="0%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6141712"/>
        <c:axId val="-2066139152"/>
        <c:axId val="0"/>
      </c:bar3DChart>
      <c:catAx>
        <c:axId val="-2066141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6139152"/>
        <c:crosses val="autoZero"/>
        <c:auto val="1"/>
        <c:lblAlgn val="ctr"/>
        <c:lblOffset val="100"/>
        <c:noMultiLvlLbl val="0"/>
      </c:catAx>
      <c:valAx>
        <c:axId val="-2066139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61417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0.71</c:v>
                </c:pt>
                <c:pt idx="1">
                  <c:v>0.64</c:v>
                </c:pt>
                <c:pt idx="2">
                  <c:v>0.7</c:v>
                </c:pt>
                <c:pt idx="3" formatCode="0.0%">
                  <c:v>0.763</c:v>
                </c:pt>
                <c:pt idx="4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 formatCode="0.0%">
                  <c:v>0.145</c:v>
                </c:pt>
                <c:pt idx="1">
                  <c:v>0.19</c:v>
                </c:pt>
                <c:pt idx="2">
                  <c:v>0.16</c:v>
                </c:pt>
                <c:pt idx="3" formatCode="0.0%">
                  <c:v>0.092</c:v>
                </c:pt>
                <c:pt idx="4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Don't know Yet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Small</c:v>
                </c:pt>
                <c:pt idx="2">
                  <c:v>Medium</c:v>
                </c:pt>
                <c:pt idx="3">
                  <c:v>Large</c:v>
                </c:pt>
                <c:pt idx="4">
                  <c:v>Very Large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 formatCode="0.0%">
                  <c:v>0.145</c:v>
                </c:pt>
                <c:pt idx="1">
                  <c:v>0.17</c:v>
                </c:pt>
                <c:pt idx="2">
                  <c:v>0.14</c:v>
                </c:pt>
                <c:pt idx="3" formatCode="0.0%">
                  <c:v>0.145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5574000"/>
        <c:axId val="-2065571456"/>
        <c:axId val="0"/>
      </c:bar3DChart>
      <c:catAx>
        <c:axId val="-2065574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5571456"/>
        <c:crosses val="autoZero"/>
        <c:auto val="1"/>
        <c:lblAlgn val="ctr"/>
        <c:lblOffset val="100"/>
        <c:noMultiLvlLbl val="0"/>
      </c:catAx>
      <c:valAx>
        <c:axId val="-20655714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0655740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Sheet1!$B$261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Sheet1!$A$262:$A$264</c:f>
              <c:strCache>
                <c:ptCount val="3"/>
                <c:pt idx="0">
                  <c:v>New (less than 7 years)</c:v>
                </c:pt>
                <c:pt idx="1">
                  <c:v>Medium (8 to 35 years)</c:v>
                </c:pt>
                <c:pt idx="2">
                  <c:v>Old (36 years and older)</c:v>
                </c:pt>
              </c:strCache>
            </c:strRef>
          </c:cat>
          <c:val>
            <c:numRef>
              <c:f>Sheet1!$B$262:$B$264</c:f>
              <c:numCache>
                <c:formatCode>0.0%</c:formatCode>
                <c:ptCount val="3"/>
                <c:pt idx="0" formatCode="0%">
                  <c:v>0.68</c:v>
                </c:pt>
                <c:pt idx="1">
                  <c:v>0.538</c:v>
                </c:pt>
                <c:pt idx="2" formatCode="0%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Sheet1!$C$261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Sheet1!$A$262:$A$264</c:f>
              <c:strCache>
                <c:ptCount val="3"/>
                <c:pt idx="0">
                  <c:v>New (less than 7 years)</c:v>
                </c:pt>
                <c:pt idx="1">
                  <c:v>Medium (8 to 35 years)</c:v>
                </c:pt>
                <c:pt idx="2">
                  <c:v>Old (36 years and older)</c:v>
                </c:pt>
              </c:strCache>
            </c:strRef>
          </c:cat>
          <c:val>
            <c:numRef>
              <c:f>Sheet1!$C$262:$C$264</c:f>
              <c:numCache>
                <c:formatCode>0.0%</c:formatCode>
                <c:ptCount val="3"/>
                <c:pt idx="1">
                  <c:v>0.215</c:v>
                </c:pt>
                <c:pt idx="2" formatCode="0%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Sheet1!$D$261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Sheet1!$A$262:$A$264</c:f>
              <c:strCache>
                <c:ptCount val="3"/>
                <c:pt idx="0">
                  <c:v>New (less than 7 years)</c:v>
                </c:pt>
                <c:pt idx="1">
                  <c:v>Medium (8 to 35 years)</c:v>
                </c:pt>
                <c:pt idx="2">
                  <c:v>Old (36 years and older)</c:v>
                </c:pt>
              </c:strCache>
            </c:strRef>
          </c:cat>
          <c:val>
            <c:numRef>
              <c:f>Sheet1!$D$262:$D$264</c:f>
              <c:numCache>
                <c:formatCode>0.0%</c:formatCode>
                <c:ptCount val="3"/>
                <c:pt idx="0" formatCode="0%">
                  <c:v>0.32</c:v>
                </c:pt>
                <c:pt idx="1">
                  <c:v>0.247</c:v>
                </c:pt>
                <c:pt idx="2" formatCode="0%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5587920"/>
        <c:axId val="-2065568432"/>
        <c:axId val="0"/>
      </c:bar3DChart>
      <c:catAx>
        <c:axId val="-206558792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5568432"/>
        <c:crosses val="autoZero"/>
        <c:auto val="1"/>
        <c:lblAlgn val="ctr"/>
        <c:lblOffset val="100"/>
        <c:noMultiLvlLbl val="0"/>
      </c:catAx>
      <c:valAx>
        <c:axId val="-20655684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55879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Sheet1!$B$241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Sheet1!$A$242:$A$246</c:f>
              <c:strCache>
                <c:ptCount val="5"/>
                <c:pt idx="0">
                  <c:v>Overall</c:v>
                </c:pt>
                <c:pt idx="1">
                  <c:v>Marina</c:v>
                </c:pt>
                <c:pt idx="2">
                  <c:v>Marina/Dry Storage</c:v>
                </c:pt>
                <c:pt idx="3">
                  <c:v>Boatyard</c:v>
                </c:pt>
                <c:pt idx="4">
                  <c:v>Marina/Boatyard</c:v>
                </c:pt>
              </c:strCache>
            </c:strRef>
          </c:cat>
          <c:val>
            <c:numRef>
              <c:f>Sheet1!$B$242:$B$246</c:f>
              <c:numCache>
                <c:formatCode>0%</c:formatCode>
                <c:ptCount val="5"/>
                <c:pt idx="0">
                  <c:v>0.52</c:v>
                </c:pt>
                <c:pt idx="1">
                  <c:v>0.53</c:v>
                </c:pt>
                <c:pt idx="2">
                  <c:v>0.5</c:v>
                </c:pt>
                <c:pt idx="3">
                  <c:v>0.57</c:v>
                </c:pt>
                <c:pt idx="4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Sheet1!$C$241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Sheet1!$A$242:$A$246</c:f>
              <c:strCache>
                <c:ptCount val="5"/>
                <c:pt idx="0">
                  <c:v>Overall</c:v>
                </c:pt>
                <c:pt idx="1">
                  <c:v>Marina</c:v>
                </c:pt>
                <c:pt idx="2">
                  <c:v>Marina/Dry Storage</c:v>
                </c:pt>
                <c:pt idx="3">
                  <c:v>Boatyard</c:v>
                </c:pt>
                <c:pt idx="4">
                  <c:v>Marina/Boatyard</c:v>
                </c:pt>
              </c:strCache>
            </c:strRef>
          </c:cat>
          <c:val>
            <c:numRef>
              <c:f>Sheet1!$C$242:$C$246</c:f>
              <c:numCache>
                <c:formatCode>0%</c:formatCode>
                <c:ptCount val="5"/>
                <c:pt idx="0" formatCode="0.0%">
                  <c:v>0.192</c:v>
                </c:pt>
                <c:pt idx="1">
                  <c:v>0.17</c:v>
                </c:pt>
                <c:pt idx="2">
                  <c:v>0.18</c:v>
                </c:pt>
                <c:pt idx="4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Sheet1!$D$241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Sheet1!$A$242:$A$246</c:f>
              <c:strCache>
                <c:ptCount val="5"/>
                <c:pt idx="0">
                  <c:v>Overall</c:v>
                </c:pt>
                <c:pt idx="1">
                  <c:v>Marina</c:v>
                </c:pt>
                <c:pt idx="2">
                  <c:v>Marina/Dry Storage</c:v>
                </c:pt>
                <c:pt idx="3">
                  <c:v>Boatyard</c:v>
                </c:pt>
                <c:pt idx="4">
                  <c:v>Marina/Boatyard</c:v>
                </c:pt>
              </c:strCache>
            </c:strRef>
          </c:cat>
          <c:val>
            <c:numRef>
              <c:f>Sheet1!$D$242:$D$246</c:f>
              <c:numCache>
                <c:formatCode>0%</c:formatCode>
                <c:ptCount val="5"/>
                <c:pt idx="0" formatCode="0.0%">
                  <c:v>0.288</c:v>
                </c:pt>
                <c:pt idx="1">
                  <c:v>0.3</c:v>
                </c:pt>
                <c:pt idx="2">
                  <c:v>0.32</c:v>
                </c:pt>
                <c:pt idx="3">
                  <c:v>0.43</c:v>
                </c:pt>
                <c:pt idx="4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5534608"/>
        <c:axId val="-2065532048"/>
        <c:axId val="0"/>
      </c:bar3DChart>
      <c:catAx>
        <c:axId val="-206553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5532048"/>
        <c:crosses val="autoZero"/>
        <c:auto val="1"/>
        <c:lblAlgn val="ctr"/>
        <c:lblOffset val="100"/>
        <c:noMultiLvlLbl val="0"/>
      </c:catAx>
      <c:valAx>
        <c:axId val="-20655320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55346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Sheet1!$B$255</c:f>
              <c:strCache>
                <c:ptCount val="1"/>
                <c:pt idx="0">
                  <c:v>Increase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Sheet1!$A$256:$A$259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Sheet1!$B$256:$B$259</c:f>
              <c:numCache>
                <c:formatCode>0.0%</c:formatCode>
                <c:ptCount val="4"/>
                <c:pt idx="0" formatCode="0%">
                  <c:v>0.52</c:v>
                </c:pt>
                <c:pt idx="1">
                  <c:v>0.531</c:v>
                </c:pt>
                <c:pt idx="2">
                  <c:v>0.536</c:v>
                </c:pt>
                <c:pt idx="3" formatCode="0%">
                  <c:v>0.57</c:v>
                </c:pt>
              </c:numCache>
            </c:numRef>
          </c:val>
        </c:ser>
        <c:ser>
          <c:idx val="1"/>
          <c:order val="1"/>
          <c:tx>
            <c:strRef>
              <c:f>Sheet1!$C$255</c:f>
              <c:strCache>
                <c:ptCount val="1"/>
                <c:pt idx="0">
                  <c:v>Decrease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Sheet1!$A$256:$A$259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Sheet1!$C$256:$C$259</c:f>
              <c:numCache>
                <c:formatCode>0.0%</c:formatCode>
                <c:ptCount val="4"/>
                <c:pt idx="0">
                  <c:v>0.192</c:v>
                </c:pt>
                <c:pt idx="1">
                  <c:v>0.224</c:v>
                </c:pt>
                <c:pt idx="2">
                  <c:v>0.178</c:v>
                </c:pt>
                <c:pt idx="3" formatCode="0%">
                  <c:v>0.09</c:v>
                </c:pt>
              </c:numCache>
            </c:numRef>
          </c:val>
        </c:ser>
        <c:ser>
          <c:idx val="2"/>
          <c:order val="2"/>
          <c:tx>
            <c:strRef>
              <c:f>Sheet1!$D$255</c:f>
              <c:strCache>
                <c:ptCount val="1"/>
                <c:pt idx="0">
                  <c:v>Stay the Same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Sheet1!$A$256:$A$259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Sheet1!$D$256:$D$259</c:f>
              <c:numCache>
                <c:formatCode>0.0%</c:formatCode>
                <c:ptCount val="4"/>
                <c:pt idx="0">
                  <c:v>0.288</c:v>
                </c:pt>
                <c:pt idx="1">
                  <c:v>0.245</c:v>
                </c:pt>
                <c:pt idx="2">
                  <c:v>0.286</c:v>
                </c:pt>
                <c:pt idx="3" formatCode="0%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5458528"/>
        <c:axId val="-2065456000"/>
        <c:axId val="0"/>
      </c:bar3DChart>
      <c:catAx>
        <c:axId val="-206545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65456000"/>
        <c:crosses val="autoZero"/>
        <c:auto val="1"/>
        <c:lblAlgn val="ctr"/>
        <c:lblOffset val="100"/>
        <c:noMultiLvlLbl val="0"/>
      </c:catAx>
      <c:valAx>
        <c:axId val="-20654560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5458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Sheet1!$B$43:$H$43</c:f>
              <c:strCache>
                <c:ptCount val="7"/>
                <c:pt idx="0">
                  <c:v>no slips</c:v>
                </c:pt>
                <c:pt idx="1">
                  <c:v>1 to 99</c:v>
                </c:pt>
                <c:pt idx="2">
                  <c:v>100 to 249</c:v>
                </c:pt>
                <c:pt idx="3">
                  <c:v>250 to 449</c:v>
                </c:pt>
                <c:pt idx="4">
                  <c:v>450 to 749</c:v>
                </c:pt>
                <c:pt idx="5">
                  <c:v>750 to 1000</c:v>
                </c:pt>
                <c:pt idx="6">
                  <c:v>more than 1000</c:v>
                </c:pt>
              </c:strCache>
            </c:strRef>
          </c:cat>
          <c:val>
            <c:numRef>
              <c:f>Sheet1!$B$44:$H$44</c:f>
              <c:numCache>
                <c:formatCode>0%</c:formatCode>
                <c:ptCount val="7"/>
                <c:pt idx="0" formatCode="0.0%">
                  <c:v>0.042</c:v>
                </c:pt>
                <c:pt idx="1">
                  <c:v>0.2</c:v>
                </c:pt>
                <c:pt idx="2" formatCode="0.0%">
                  <c:v>0.358</c:v>
                </c:pt>
                <c:pt idx="3" formatCode="0.0%">
                  <c:v>0.197</c:v>
                </c:pt>
                <c:pt idx="4" formatCode="0.0%">
                  <c:v>0.126</c:v>
                </c:pt>
                <c:pt idx="5" formatCode="0.0%">
                  <c:v>0.035</c:v>
                </c:pt>
                <c:pt idx="6" formatCode="0.0%">
                  <c:v>0.042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Sheet1!$B$50:$H$50</c:f>
              <c:strCache>
                <c:ptCount val="7"/>
                <c:pt idx="0">
                  <c:v>Less than a year</c:v>
                </c:pt>
                <c:pt idx="1">
                  <c:v>1 to 7 years</c:v>
                </c:pt>
                <c:pt idx="2">
                  <c:v>8 to 15 years</c:v>
                </c:pt>
                <c:pt idx="3">
                  <c:v>16 to 25 years</c:v>
                </c:pt>
                <c:pt idx="4">
                  <c:v>26 to 35 years</c:v>
                </c:pt>
                <c:pt idx="5">
                  <c:v>36 to 44 years</c:v>
                </c:pt>
                <c:pt idx="6">
                  <c:v>more than 45 years old</c:v>
                </c:pt>
              </c:strCache>
            </c:strRef>
          </c:cat>
          <c:val>
            <c:numRef>
              <c:f>Sheet1!$B$51:$H$51</c:f>
              <c:numCache>
                <c:formatCode>0%</c:formatCode>
                <c:ptCount val="7"/>
                <c:pt idx="0">
                  <c:v>0.01</c:v>
                </c:pt>
                <c:pt idx="1">
                  <c:v>0.07</c:v>
                </c:pt>
                <c:pt idx="2">
                  <c:v>0.08</c:v>
                </c:pt>
                <c:pt idx="3">
                  <c:v>0.14</c:v>
                </c:pt>
                <c:pt idx="4">
                  <c:v>0.19</c:v>
                </c:pt>
                <c:pt idx="5">
                  <c:v>0.17</c:v>
                </c:pt>
                <c:pt idx="6">
                  <c:v>0.34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Sheet1!$B$63:$H$63</c:f>
              <c:strCache>
                <c:ptCount val="7"/>
                <c:pt idx="0">
                  <c:v>Less than 50%</c:v>
                </c:pt>
                <c:pt idx="1">
                  <c:v>50 to 74%</c:v>
                </c:pt>
                <c:pt idx="2">
                  <c:v>75 to 84%</c:v>
                </c:pt>
                <c:pt idx="3">
                  <c:v>85 to 94%</c:v>
                </c:pt>
                <c:pt idx="4">
                  <c:v>95 to 99%</c:v>
                </c:pt>
                <c:pt idx="5">
                  <c:v>100%</c:v>
                </c:pt>
                <c:pt idx="6">
                  <c:v>no slips</c:v>
                </c:pt>
              </c:strCache>
            </c:strRef>
          </c:cat>
          <c:val>
            <c:numRef>
              <c:f>Sheet1!$B$64:$H$64</c:f>
              <c:numCache>
                <c:formatCode>0%</c:formatCode>
                <c:ptCount val="7"/>
                <c:pt idx="0">
                  <c:v>0.03</c:v>
                </c:pt>
                <c:pt idx="1">
                  <c:v>0.17</c:v>
                </c:pt>
                <c:pt idx="2">
                  <c:v>0.18</c:v>
                </c:pt>
                <c:pt idx="3">
                  <c:v>0.26</c:v>
                </c:pt>
                <c:pt idx="4">
                  <c:v>0.18</c:v>
                </c:pt>
                <c:pt idx="5">
                  <c:v>0.15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Sheet1!$B$67</c:f>
              <c:strCache>
                <c:ptCount val="1"/>
                <c:pt idx="0">
                  <c:v>Less than 50%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Sheet1!$A$68:$A$72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Sheet1!$B$68:$B$72</c:f>
              <c:numCache>
                <c:formatCode>General</c:formatCode>
                <c:ptCount val="5"/>
                <c:pt idx="0" formatCode="0%">
                  <c:v>0.03</c:v>
                </c:pt>
                <c:pt idx="2" formatCode="0.0%">
                  <c:v>0.021</c:v>
                </c:pt>
                <c:pt idx="3" formatCode="0%">
                  <c:v>0.04</c:v>
                </c:pt>
                <c:pt idx="4" formatCode="0%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Sheet1!$C$67</c:f>
              <c:strCache>
                <c:ptCount val="1"/>
                <c:pt idx="0">
                  <c:v>50 to 74%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Sheet1!$A$68:$A$72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Sheet1!$C$68:$C$72</c:f>
              <c:numCache>
                <c:formatCode>0.0%</c:formatCode>
                <c:ptCount val="5"/>
                <c:pt idx="0" formatCode="0%">
                  <c:v>0.17</c:v>
                </c:pt>
                <c:pt idx="1">
                  <c:v>0.128</c:v>
                </c:pt>
                <c:pt idx="2">
                  <c:v>0.104</c:v>
                </c:pt>
                <c:pt idx="3" formatCode="0%">
                  <c:v>0.17</c:v>
                </c:pt>
                <c:pt idx="4">
                  <c:v>0.303</c:v>
                </c:pt>
              </c:numCache>
            </c:numRef>
          </c:val>
        </c:ser>
        <c:ser>
          <c:idx val="2"/>
          <c:order val="2"/>
          <c:tx>
            <c:strRef>
              <c:f>Sheet1!$D$67</c:f>
              <c:strCache>
                <c:ptCount val="1"/>
                <c:pt idx="0">
                  <c:v>75 to 84%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Sheet1!$A$68:$A$72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Sheet1!$D$68:$D$72</c:f>
              <c:numCache>
                <c:formatCode>0.0%</c:formatCode>
                <c:ptCount val="5"/>
                <c:pt idx="0" formatCode="0%">
                  <c:v>0.18</c:v>
                </c:pt>
                <c:pt idx="1">
                  <c:v>0.128</c:v>
                </c:pt>
                <c:pt idx="2">
                  <c:v>0.104</c:v>
                </c:pt>
                <c:pt idx="3" formatCode="0%">
                  <c:v>0.25</c:v>
                </c:pt>
                <c:pt idx="4">
                  <c:v>0.122</c:v>
                </c:pt>
              </c:numCache>
            </c:numRef>
          </c:val>
        </c:ser>
        <c:ser>
          <c:idx val="3"/>
          <c:order val="3"/>
          <c:tx>
            <c:strRef>
              <c:f>Sheet1!$E$67</c:f>
              <c:strCache>
                <c:ptCount val="1"/>
                <c:pt idx="0">
                  <c:v>85 to 94%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Sheet1!$A$68:$A$72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Sheet1!$E$68:$E$72</c:f>
              <c:numCache>
                <c:formatCode>0.0%</c:formatCode>
                <c:ptCount val="5"/>
                <c:pt idx="0" formatCode="0%">
                  <c:v>0.26</c:v>
                </c:pt>
                <c:pt idx="1">
                  <c:v>0.277</c:v>
                </c:pt>
                <c:pt idx="2" formatCode="0%">
                  <c:v>0.23</c:v>
                </c:pt>
                <c:pt idx="3" formatCode="0%">
                  <c:v>0.29</c:v>
                </c:pt>
                <c:pt idx="4">
                  <c:v>0.333</c:v>
                </c:pt>
              </c:numCache>
            </c:numRef>
          </c:val>
        </c:ser>
        <c:ser>
          <c:idx val="4"/>
          <c:order val="4"/>
          <c:tx>
            <c:strRef>
              <c:f>Sheet1!$F$67</c:f>
              <c:strCache>
                <c:ptCount val="1"/>
                <c:pt idx="0">
                  <c:v>95 to 99%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Sheet1!$A$68:$A$72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Sheet1!$F$68:$F$72</c:f>
              <c:numCache>
                <c:formatCode>0.0%</c:formatCode>
                <c:ptCount val="5"/>
                <c:pt idx="0" formatCode="0%">
                  <c:v>0.18</c:v>
                </c:pt>
                <c:pt idx="1">
                  <c:v>0.149</c:v>
                </c:pt>
                <c:pt idx="2">
                  <c:v>0.354</c:v>
                </c:pt>
                <c:pt idx="3" formatCode="0%">
                  <c:v>0.13</c:v>
                </c:pt>
                <c:pt idx="4" formatCode="0%">
                  <c:v>0.03</c:v>
                </c:pt>
              </c:numCache>
            </c:numRef>
          </c:val>
        </c:ser>
        <c:ser>
          <c:idx val="5"/>
          <c:order val="5"/>
          <c:tx>
            <c:strRef>
              <c:f>Sheet1!$G$67</c:f>
              <c:strCache>
                <c:ptCount val="1"/>
                <c:pt idx="0">
                  <c:v>100%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Sheet1!$A$68:$A$72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Sheet1!$G$68:$G$72</c:f>
              <c:numCache>
                <c:formatCode>0.0%</c:formatCode>
                <c:ptCount val="5"/>
                <c:pt idx="0" formatCode="0%">
                  <c:v>0.15</c:v>
                </c:pt>
                <c:pt idx="1">
                  <c:v>0.255</c:v>
                </c:pt>
                <c:pt idx="2">
                  <c:v>0.146</c:v>
                </c:pt>
                <c:pt idx="3" formatCode="0%">
                  <c:v>0.11</c:v>
                </c:pt>
                <c:pt idx="4">
                  <c:v>0.152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-2068149584"/>
        <c:axId val="-2068147136"/>
        <c:axId val="0"/>
      </c:bar3DChart>
      <c:catAx>
        <c:axId val="-206814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68147136"/>
        <c:crosses val="autoZero"/>
        <c:auto val="1"/>
        <c:lblAlgn val="ctr"/>
        <c:lblOffset val="100"/>
        <c:noMultiLvlLbl val="0"/>
      </c:catAx>
      <c:valAx>
        <c:axId val="-2068147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68149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Ocean-East Coast</a:t>
            </a:r>
          </a:p>
        </c:rich>
      </c:tx>
      <c:layout>
        <c:manualLayout>
          <c:xMode val="edge"/>
          <c:yMode val="edge"/>
          <c:x val="0.450345964566929"/>
          <c:y val="0.00625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222B6-9F60-4843-AC62-294FCA0ADBF5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08B7-7434-D84C-8B03-7CE9218D1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1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08B7-7434-D84C-8B03-7CE9218D1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5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08B7-7434-D84C-8B03-7CE9218D10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08B7-7434-D84C-8B03-7CE9218D10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8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0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1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8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7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3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4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0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C1BC-58AC-4A42-9F79-44B1863A92AE}" type="datetimeFigureOut">
              <a:rPr lang="en-US" smtClean="0"/>
              <a:t>11/16/16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C1E0-42F7-024F-9B6A-AEF7574F69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6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2.xml"/><Relationship Id="rId3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4.xml"/><Relationship Id="rId3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I logo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03" y="304228"/>
            <a:ext cx="3468112" cy="1005258"/>
          </a:xfrm>
          <a:prstGeom prst="rect">
            <a:avLst/>
          </a:prstGeom>
        </p:spPr>
      </p:pic>
      <p:pic>
        <p:nvPicPr>
          <p:cNvPr id="3" name="Picture 2" descr="mda_b&amp;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5" y="274639"/>
            <a:ext cx="2066310" cy="953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1518" y="2967335"/>
            <a:ext cx="6240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2014 Industry Survey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60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 facility age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00199013"/>
              </p:ext>
            </p:extLst>
          </p:nvPr>
        </p:nvGraphicFramePr>
        <p:xfrm>
          <a:off x="716727" y="1792208"/>
          <a:ext cx="9381394" cy="639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737637"/>
              </p:ext>
            </p:extLst>
          </p:nvPr>
        </p:nvGraphicFramePr>
        <p:xfrm>
          <a:off x="148659" y="1848077"/>
          <a:ext cx="8335553" cy="533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408129" y="3052859"/>
            <a:ext cx="1735871" cy="1569660"/>
          </a:xfrm>
          <a:prstGeom prst="rect">
            <a:avLst/>
          </a:prstGeom>
          <a:noFill/>
          <a:ln>
            <a:solidFill>
              <a:srgbClr val="1CB5A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Middle Aged 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41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659" y="6141029"/>
            <a:ext cx="2970091" cy="584776"/>
          </a:xfrm>
          <a:prstGeom prst="rect">
            <a:avLst/>
          </a:prstGeom>
          <a:noFill/>
          <a:ln>
            <a:solidFill>
              <a:srgbClr val="1CB5A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51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6997" y="1400720"/>
            <a:ext cx="2970091" cy="584776"/>
          </a:xfrm>
          <a:prstGeom prst="rect">
            <a:avLst/>
          </a:prstGeom>
          <a:noFill/>
          <a:ln>
            <a:solidFill>
              <a:srgbClr val="1CB5A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-8%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9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661" y="2967335"/>
            <a:ext cx="340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8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272" y="186949"/>
            <a:ext cx="4813137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Current overall rate %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441579"/>
              </p:ext>
            </p:extLst>
          </p:nvPr>
        </p:nvGraphicFramePr>
        <p:xfrm>
          <a:off x="372219" y="1795589"/>
          <a:ext cx="8210715" cy="48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3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533" y="186949"/>
            <a:ext cx="88374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Current rate %, by Regional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055071"/>
              </p:ext>
            </p:extLst>
          </p:nvPr>
        </p:nvGraphicFramePr>
        <p:xfrm>
          <a:off x="131371" y="833280"/>
          <a:ext cx="8659568" cy="588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2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781" y="-116054"/>
            <a:ext cx="8634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Rate %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By facility size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44674926"/>
              </p:ext>
            </p:extLst>
          </p:nvPr>
        </p:nvGraphicFramePr>
        <p:xfrm>
          <a:off x="-1" y="1064098"/>
          <a:ext cx="4610613" cy="435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409903"/>
              </p:ext>
            </p:extLst>
          </p:nvPr>
        </p:nvGraphicFramePr>
        <p:xfrm>
          <a:off x="0" y="910765"/>
          <a:ext cx="9144000" cy="594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5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3730" y="0"/>
            <a:ext cx="4139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RATE %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by ownership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452581"/>
              </p:ext>
            </p:extLst>
          </p:nvPr>
        </p:nvGraphicFramePr>
        <p:xfrm>
          <a:off x="0" y="1015663"/>
          <a:ext cx="9144000" cy="584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26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4525" y="0"/>
            <a:ext cx="4139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%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RaTE</a:t>
            </a:r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Facility age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882594"/>
              </p:ext>
            </p:extLst>
          </p:nvPr>
        </p:nvGraphicFramePr>
        <p:xfrm>
          <a:off x="0" y="854000"/>
          <a:ext cx="9144000" cy="60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6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4525" y="45859"/>
            <a:ext cx="41394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 RATE %</a:t>
            </a:r>
          </a:p>
          <a:p>
            <a:pPr algn="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Facility type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43549"/>
              </p:ext>
            </p:extLst>
          </p:nvPr>
        </p:nvGraphicFramePr>
        <p:xfrm>
          <a:off x="0" y="1438274"/>
          <a:ext cx="9144000" cy="541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20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2208" y="186949"/>
            <a:ext cx="536926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 Occupancy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Compared to 2013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184589"/>
              </p:ext>
            </p:extLst>
          </p:nvPr>
        </p:nvGraphicFramePr>
        <p:xfrm>
          <a:off x="-1" y="186949"/>
          <a:ext cx="9121475" cy="667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19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010" y="0"/>
            <a:ext cx="856217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Occupancy,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compared to 2013, by regions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664246"/>
              </p:ext>
            </p:extLst>
          </p:nvPr>
        </p:nvGraphicFramePr>
        <p:xfrm>
          <a:off x="0" y="1049060"/>
          <a:ext cx="8978189" cy="580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63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I logo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" y="1201101"/>
            <a:ext cx="3468112" cy="1005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Marina Industry Survey</a:t>
            </a:r>
            <a:br>
              <a:rPr lang="en-US" dirty="0" smtClean="0"/>
            </a:br>
            <a:r>
              <a:rPr lang="en-US" sz="2700" i="1" dirty="0" smtClean="0"/>
              <a:t>Why are survey statistics important?</a:t>
            </a:r>
            <a:endParaRPr lang="en-US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69261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ndustry performance statistics are underutilized by the marina industry.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245973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Important for </a:t>
            </a:r>
            <a:r>
              <a:rPr lang="en-US" sz="3200" dirty="0"/>
              <a:t>the growth of the </a:t>
            </a:r>
            <a:r>
              <a:rPr lang="en-US" sz="3200" dirty="0" smtClean="0"/>
              <a:t>industry (</a:t>
            </a:r>
            <a:r>
              <a:rPr lang="en-US" sz="3200" i="1" dirty="0" smtClean="0"/>
              <a:t>finding investors, especially firms new to marina/waterfront development</a:t>
            </a:r>
            <a:r>
              <a:rPr lang="en-US" sz="3200" dirty="0" smtClean="0"/>
              <a:t>)</a:t>
            </a:r>
          </a:p>
          <a:p>
            <a:pPr lvl="1"/>
            <a:endParaRPr lang="en-US" sz="3200" dirty="0" smtClean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Vital </a:t>
            </a:r>
            <a:r>
              <a:rPr lang="en-US" sz="3200" dirty="0"/>
              <a:t>to your own </a:t>
            </a:r>
            <a:r>
              <a:rPr lang="en-US" sz="3200" dirty="0" smtClean="0"/>
              <a:t>growth and planning (</a:t>
            </a:r>
            <a:r>
              <a:rPr lang="en-US" sz="3200" i="1" dirty="0" smtClean="0"/>
              <a:t>gauging </a:t>
            </a:r>
            <a:r>
              <a:rPr lang="en-US" sz="3200" i="1" dirty="0"/>
              <a:t>how your business performs against your </a:t>
            </a:r>
            <a:r>
              <a:rPr lang="en-US" sz="3200" i="1" dirty="0" smtClean="0"/>
              <a:t>peers</a:t>
            </a:r>
            <a:r>
              <a:rPr lang="en-US" sz="3200" dirty="0" smtClean="0"/>
              <a:t>)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Picture 4" descr="mda_b&amp;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5" y="274639"/>
            <a:ext cx="2066310" cy="9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010" y="0"/>
            <a:ext cx="8562179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Occupancy,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compared to 2013, by facility size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55860"/>
              </p:ext>
            </p:extLst>
          </p:nvPr>
        </p:nvGraphicFramePr>
        <p:xfrm>
          <a:off x="165668" y="828205"/>
          <a:ext cx="8978331" cy="602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5832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373" y="186949"/>
            <a:ext cx="7166671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2014 Rates,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compared to 2013</a:t>
            </a:r>
          </a:p>
          <a:p>
            <a:pPr algn="r"/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lips/storage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36448"/>
              </p:ext>
            </p:extLst>
          </p:nvPr>
        </p:nvGraphicFramePr>
        <p:xfrm>
          <a:off x="251795" y="1412384"/>
          <a:ext cx="8593881" cy="525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8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0064" y="0"/>
            <a:ext cx="599393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Rates, 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compared to 2013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r"/>
            <a:r>
              <a:rPr 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y regions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783379"/>
              </p:ext>
            </p:extLst>
          </p:nvPr>
        </p:nvGraphicFramePr>
        <p:xfrm>
          <a:off x="0" y="1013387"/>
          <a:ext cx="9144000" cy="584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84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7171" y="822"/>
            <a:ext cx="6016829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2014 Rates/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 facility size</a:t>
            </a:r>
          </a:p>
          <a:p>
            <a:pPr algn="ctr"/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843519"/>
              </p:ext>
            </p:extLst>
          </p:nvPr>
        </p:nvGraphicFramePr>
        <p:xfrm>
          <a:off x="0" y="885110"/>
          <a:ext cx="9144000" cy="597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5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5882" y="-23164"/>
            <a:ext cx="598637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2014 Rates/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 facility age</a:t>
            </a:r>
          </a:p>
          <a:p>
            <a:pPr algn="ctr"/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95982"/>
              </p:ext>
            </p:extLst>
          </p:nvPr>
        </p:nvGraphicFramePr>
        <p:xfrm>
          <a:off x="76633" y="952539"/>
          <a:ext cx="8977049" cy="5759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1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039" y="822"/>
            <a:ext cx="5950705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2014 Rates/</a:t>
            </a: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 ownership</a:t>
            </a:r>
          </a:p>
          <a:p>
            <a:pPr algn="ctr"/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029265"/>
              </p:ext>
            </p:extLst>
          </p:nvPr>
        </p:nvGraphicFramePr>
        <p:xfrm>
          <a:off x="470748" y="1051076"/>
          <a:ext cx="8254506" cy="551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33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14" y="33080"/>
            <a:ext cx="88905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Products/Services </a:t>
            </a:r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do you offer?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074974"/>
              </p:ext>
            </p:extLst>
          </p:nvPr>
        </p:nvGraphicFramePr>
        <p:xfrm>
          <a:off x="-1" y="1259102"/>
          <a:ext cx="5440968" cy="55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979778"/>
              </p:ext>
            </p:extLst>
          </p:nvPr>
        </p:nvGraphicFramePr>
        <p:xfrm>
          <a:off x="4528701" y="1259103"/>
          <a:ext cx="4526031" cy="559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27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203" y="0"/>
            <a:ext cx="773991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Product/Service Revenues </a:t>
            </a:r>
          </a:p>
          <a:p>
            <a:pPr algn="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2013 (part one)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691" y="1701551"/>
            <a:ext cx="277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In-water </a:t>
            </a:r>
            <a:r>
              <a:rPr lang="en-US" dirty="0" smtClean="0"/>
              <a:t>slips</a:t>
            </a:r>
            <a:r>
              <a:rPr lang="en-US" dirty="0"/>
              <a:t>/services and storage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5158" y="1594325"/>
            <a:ext cx="259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Service/Maintenance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93073"/>
              </p:ext>
            </p:extLst>
          </p:nvPr>
        </p:nvGraphicFramePr>
        <p:xfrm>
          <a:off x="144691" y="2240656"/>
          <a:ext cx="4015404" cy="46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406573"/>
              </p:ext>
            </p:extLst>
          </p:nvPr>
        </p:nvGraphicFramePr>
        <p:xfrm>
          <a:off x="4160095" y="2347882"/>
          <a:ext cx="4794676" cy="286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367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5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83" y="46335"/>
            <a:ext cx="8771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Business 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were they?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956171"/>
              </p:ext>
            </p:extLst>
          </p:nvPr>
        </p:nvGraphicFramePr>
        <p:xfrm>
          <a:off x="87581" y="969665"/>
          <a:ext cx="8959266" cy="588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01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57567"/>
          </a:xfrm>
        </p:spPr>
        <p:txBody>
          <a:bodyPr/>
          <a:lstStyle/>
          <a:p>
            <a:r>
              <a:rPr lang="en-US" dirty="0" smtClean="0"/>
              <a:t>Respondent profile – </a:t>
            </a:r>
            <a:r>
              <a:rPr lang="en-US" i="1" dirty="0" smtClean="0"/>
              <a:t>does this reflect the general population?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28532"/>
            <a:ext cx="8229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Occupancy and Rates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Products/</a:t>
            </a:r>
            <a:r>
              <a:rPr lang="en-US" sz="3200" dirty="0"/>
              <a:t>Services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Revenues and Expenses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Gross Profit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031" y="5221783"/>
            <a:ext cx="4762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National Perspective</a:t>
            </a:r>
            <a:r>
              <a:rPr lang="en-US" sz="3200" dirty="0" smtClean="0"/>
              <a:t>–gauge the overall health of the industry as a whole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27489" y="2640170"/>
            <a:ext cx="33165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Breakdown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Region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Size/#of Slips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Ownership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Type of facility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Age of the facility</a:t>
            </a:r>
          </a:p>
        </p:txBody>
      </p:sp>
    </p:spTree>
    <p:extLst>
      <p:ext uri="{BB962C8B-B14F-4D97-AF65-F5344CB8AC3E}">
        <p14:creationId xmlns:p14="http://schemas.microsoft.com/office/powerpoint/2010/main" val="39072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685" y="46335"/>
            <a:ext cx="8526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Overall 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compared to 2013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56822"/>
              </p:ext>
            </p:extLst>
          </p:nvPr>
        </p:nvGraphicFramePr>
        <p:xfrm>
          <a:off x="153267" y="854001"/>
          <a:ext cx="8385877" cy="527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36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8973" y="-196040"/>
            <a:ext cx="953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Individual Expenses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compared to 2013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976112"/>
              </p:ext>
            </p:extLst>
          </p:nvPr>
        </p:nvGraphicFramePr>
        <p:xfrm>
          <a:off x="186111" y="853999"/>
          <a:ext cx="8678854" cy="589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12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1430" y="161790"/>
            <a:ext cx="7002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Gross Profit </a:t>
            </a:r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will you make one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854149"/>
              </p:ext>
            </p:extLst>
          </p:nvPr>
        </p:nvGraphicFramePr>
        <p:xfrm>
          <a:off x="426957" y="1097267"/>
          <a:ext cx="7772809" cy="535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14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8236" y="0"/>
            <a:ext cx="5480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Gross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regions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202041"/>
              </p:ext>
            </p:extLst>
          </p:nvPr>
        </p:nvGraphicFramePr>
        <p:xfrm>
          <a:off x="102633" y="923330"/>
          <a:ext cx="9041367" cy="593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3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1596" y="0"/>
            <a:ext cx="4862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Gross Profit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size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492804"/>
              </p:ext>
            </p:extLst>
          </p:nvPr>
        </p:nvGraphicFramePr>
        <p:xfrm>
          <a:off x="0" y="923330"/>
          <a:ext cx="9144000" cy="593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0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666" y="161790"/>
            <a:ext cx="8835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Gross Profit,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2013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age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77130"/>
              </p:ext>
            </p:extLst>
          </p:nvPr>
        </p:nvGraphicFramePr>
        <p:xfrm>
          <a:off x="98529" y="1085121"/>
          <a:ext cx="8692410" cy="569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4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9773" y="0"/>
            <a:ext cx="710720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Gross Profit,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2013, </a:t>
            </a:r>
          </a:p>
          <a:p>
            <a:pPr algn="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facility type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02824"/>
              </p:ext>
            </p:extLst>
          </p:nvPr>
        </p:nvGraphicFramePr>
        <p:xfrm>
          <a:off x="0" y="1415772"/>
          <a:ext cx="9144000" cy="54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19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6791" y="161790"/>
            <a:ext cx="710720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Gross Profit,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2013 </a:t>
            </a:r>
          </a:p>
          <a:p>
            <a:pPr algn="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ownership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626481"/>
              </p:ext>
            </p:extLst>
          </p:nvPr>
        </p:nvGraphicFramePr>
        <p:xfrm>
          <a:off x="76633" y="1335743"/>
          <a:ext cx="8987997" cy="552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91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7218" y="2523149"/>
            <a:ext cx="9241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Discussion</a:t>
            </a:r>
            <a:endParaRPr lang="en-US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8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5" y="-40380"/>
            <a:ext cx="8207736" cy="6248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98958" y="5934670"/>
            <a:ext cx="5692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2454" y="2467754"/>
            <a:ext cx="1460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13%</a:t>
            </a:r>
            <a:endParaRPr lang="en-US" sz="5400" b="1" cap="none" spc="0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5476" y="2098422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E7A0B1"/>
                  </a:solidFill>
                  <a:prstDash val="solid"/>
                </a:ln>
                <a:solidFill>
                  <a:srgbClr val="E7A0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en-US" sz="4800" b="1" cap="none" spc="0" dirty="0" smtClean="0">
                <a:ln w="12700">
                  <a:solidFill>
                    <a:srgbClr val="E7A0B1"/>
                  </a:solidFill>
                  <a:prstDash val="solid"/>
                </a:ln>
                <a:solidFill>
                  <a:srgbClr val="E7A0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cap="none" spc="0" dirty="0">
              <a:ln w="12700">
                <a:solidFill>
                  <a:srgbClr val="E7A0B1"/>
                </a:solidFill>
                <a:prstDash val="solid"/>
              </a:ln>
              <a:solidFill>
                <a:srgbClr val="E7A0B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2586" y="1515300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16%</a:t>
            </a:r>
            <a:endParaRPr lang="en-US" sz="4800" b="1" cap="none" spc="0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3639" y="1158257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n-US" sz="4800" b="1" cap="none" spc="0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cap="none" spc="0" dirty="0"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9808" y="4598953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8B6C38"/>
                  </a:solidFill>
                  <a:prstDash val="solid"/>
                </a:ln>
                <a:solidFill>
                  <a:srgbClr val="8B6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4800" b="1" cap="none" spc="0" dirty="0" smtClean="0">
                <a:ln w="12700">
                  <a:solidFill>
                    <a:srgbClr val="8B6C38"/>
                  </a:solidFill>
                  <a:prstDash val="solid"/>
                </a:ln>
                <a:solidFill>
                  <a:srgbClr val="8B6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cap="none" spc="0" dirty="0">
              <a:ln w="12700">
                <a:solidFill>
                  <a:srgbClr val="8B6C38"/>
                </a:solidFill>
                <a:prstDash val="solid"/>
              </a:ln>
              <a:solidFill>
                <a:srgbClr val="8B6C3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593" y="2929419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r>
              <a:rPr lang="en-US" sz="4800" b="1" cap="none" spc="0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cap="none" spc="0" dirty="0"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1140" y="5376976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en-US" sz="48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cap="none" spc="0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22586" y="5150260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2F2F"/>
                  </a:solidFill>
                  <a:prstDash val="solid"/>
                </a:ln>
                <a:solidFill>
                  <a:srgbClr val="FF2F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4800" b="1" cap="none" spc="0" dirty="0" smtClean="0">
                <a:ln w="12700">
                  <a:solidFill>
                    <a:srgbClr val="FF2F2F"/>
                  </a:solidFill>
                  <a:prstDash val="solid"/>
                </a:ln>
                <a:solidFill>
                  <a:srgbClr val="FF2F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cap="none" spc="0" dirty="0">
              <a:ln w="12700">
                <a:solidFill>
                  <a:srgbClr val="FF2F2F"/>
                </a:solidFill>
                <a:prstDash val="solid"/>
              </a:ln>
              <a:solidFill>
                <a:srgbClr val="FF2F2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5677" y="3984035"/>
            <a:ext cx="12573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ln w="12700">
                  <a:solidFill>
                    <a:srgbClr val="8B6C38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31%</a:t>
            </a:r>
            <a:endParaRPr lang="en-US" sz="4800" b="1" dirty="0">
              <a:ln w="12700">
                <a:solidFill>
                  <a:srgbClr val="8B6C38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397"/>
            <a:ext cx="1841843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WEST</a:t>
            </a:r>
          </a:p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16%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7324" y="219539"/>
            <a:ext cx="1792795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MIDWEST</a:t>
            </a:r>
          </a:p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22%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51205" y="5419119"/>
            <a:ext cx="1792795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SOUTH</a:t>
            </a: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40%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51205" y="511926"/>
            <a:ext cx="1792795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NORTHEAST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22%</a:t>
            </a:r>
            <a:endParaRPr lang="en-US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7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5" y="-40380"/>
            <a:ext cx="8207736" cy="6248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waterbody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6100" y="2326588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Ocean-</a:t>
            </a:r>
          </a:p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West Coast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3906" y="3248429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Ocean-</a:t>
            </a:r>
          </a:p>
          <a:p>
            <a:pPr algn="ctr"/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East Coast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35%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5760" y="1762197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Great</a:t>
            </a:r>
          </a:p>
          <a:p>
            <a:pPr algn="ctr"/>
            <a:r>
              <a:rPr lang="en-US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Lakes</a:t>
            </a:r>
          </a:p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11%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2244" y="2650617"/>
            <a:ext cx="103067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Inland-</a:t>
            </a:r>
          </a:p>
          <a:p>
            <a:pPr algn="ctr"/>
            <a:r>
              <a:rPr lang="en-US" sz="20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West</a:t>
            </a:r>
          </a:p>
          <a:p>
            <a:pPr algn="ctr"/>
            <a:r>
              <a:rPr lang="en-US" sz="540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n-US" sz="54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34296" y="3248429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Inland-</a:t>
            </a:r>
          </a:p>
          <a:p>
            <a:pPr algn="ctr"/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Central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14%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2519" y="3571777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Inland-</a:t>
            </a:r>
          </a:p>
          <a:p>
            <a:pPr algn="ctr"/>
            <a:r>
              <a:rPr lang="en-US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East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21%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6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76" y="18703"/>
            <a:ext cx="75237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(STATES)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72" y="971783"/>
            <a:ext cx="2320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Arizona –2%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California – 6.9%</a:t>
            </a:r>
          </a:p>
          <a:p>
            <a:r>
              <a:rPr lang="en-US" dirty="0" smtClean="0"/>
              <a:t>Colorado – 1%</a:t>
            </a:r>
          </a:p>
          <a:p>
            <a:r>
              <a:rPr lang="en-US" dirty="0" smtClean="0"/>
              <a:t>Connecticut – 3%</a:t>
            </a:r>
          </a:p>
          <a:p>
            <a:r>
              <a:rPr lang="en-US" dirty="0" smtClean="0"/>
              <a:t>Delaware – </a:t>
            </a:r>
            <a:r>
              <a:rPr lang="en-US" dirty="0"/>
              <a:t>1</a:t>
            </a:r>
            <a:r>
              <a:rPr lang="en-US" dirty="0" smtClean="0"/>
              <a:t>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Florida – 11.8%</a:t>
            </a:r>
          </a:p>
          <a:p>
            <a:r>
              <a:rPr lang="en-US" dirty="0" smtClean="0"/>
              <a:t>Georgia – 2%</a:t>
            </a:r>
          </a:p>
          <a:p>
            <a:r>
              <a:rPr lang="en-US" dirty="0" smtClean="0"/>
              <a:t>Illinois – 2%</a:t>
            </a:r>
          </a:p>
          <a:p>
            <a:r>
              <a:rPr lang="en-US" dirty="0" smtClean="0"/>
              <a:t>Indiana – </a:t>
            </a:r>
            <a:r>
              <a:rPr lang="en-US" dirty="0"/>
              <a:t>1</a:t>
            </a:r>
            <a:r>
              <a:rPr lang="en-US" dirty="0" smtClean="0"/>
              <a:t>%</a:t>
            </a:r>
          </a:p>
          <a:p>
            <a:r>
              <a:rPr lang="en-US" dirty="0"/>
              <a:t>Iowa – 1%</a:t>
            </a: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6029" y="1065310"/>
            <a:ext cx="2550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Ohio – 4.5%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dirty="0" smtClean="0"/>
              <a:t>Pennsylvania – 2%</a:t>
            </a:r>
          </a:p>
          <a:p>
            <a:r>
              <a:rPr lang="en-US" dirty="0" smtClean="0"/>
              <a:t>Rhode Island – 2%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South Carolina– 4.1%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dirty="0" smtClean="0"/>
              <a:t>Tennessee – 3%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Texas – 4.1%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Virginia – 6.9%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Washington– 4.1%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Wisconsin – 4.1%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72" y="3921095"/>
            <a:ext cx="2915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States not represented:</a:t>
            </a:r>
          </a:p>
          <a:p>
            <a:endParaRPr lang="en-US" dirty="0"/>
          </a:p>
          <a:p>
            <a:r>
              <a:rPr lang="en-US" dirty="0"/>
              <a:t>Alabama </a:t>
            </a:r>
          </a:p>
          <a:p>
            <a:r>
              <a:rPr lang="en-US" dirty="0"/>
              <a:t>Alaska</a:t>
            </a:r>
          </a:p>
          <a:p>
            <a:r>
              <a:rPr lang="en-US" dirty="0" smtClean="0"/>
              <a:t>Arkansas</a:t>
            </a:r>
            <a:endParaRPr lang="en-US" dirty="0"/>
          </a:p>
          <a:p>
            <a:r>
              <a:rPr lang="en-US" dirty="0" smtClean="0"/>
              <a:t>D.C.</a:t>
            </a:r>
          </a:p>
          <a:p>
            <a:r>
              <a:rPr lang="en-US" dirty="0"/>
              <a:t>Hawaii</a:t>
            </a:r>
          </a:p>
          <a:p>
            <a:r>
              <a:rPr lang="en-US" dirty="0" smtClean="0"/>
              <a:t>Idaho</a:t>
            </a:r>
          </a:p>
          <a:p>
            <a:r>
              <a:rPr lang="en-US" dirty="0"/>
              <a:t>Kansas </a:t>
            </a:r>
            <a:endParaRPr lang="en-US" dirty="0" smtClean="0"/>
          </a:p>
          <a:p>
            <a:r>
              <a:rPr lang="en-US" dirty="0" smtClean="0"/>
              <a:t>Kentucky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22702" y="1022877"/>
            <a:ext cx="275332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Maine </a:t>
            </a:r>
            <a:r>
              <a:rPr lang="en-US" dirty="0"/>
              <a:t>– 1%</a:t>
            </a:r>
          </a:p>
          <a:p>
            <a:r>
              <a:rPr lang="en-US" dirty="0"/>
              <a:t>Maryland – 3%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Massachusetts– 6.5%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Michigan– 4.5%</a:t>
            </a:r>
          </a:p>
          <a:p>
            <a:r>
              <a:rPr lang="en-US" dirty="0"/>
              <a:t>Minnesota – 3%</a:t>
            </a:r>
          </a:p>
          <a:p>
            <a:r>
              <a:rPr lang="en-US" dirty="0"/>
              <a:t>New Jersey – 3</a:t>
            </a:r>
            <a:r>
              <a:rPr lang="en-US" dirty="0" smtClean="0"/>
              <a:t>%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 York – 4.5%</a:t>
            </a:r>
          </a:p>
          <a:p>
            <a:r>
              <a:rPr lang="en-US" dirty="0"/>
              <a:t>North Carolina – 3%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3477" y="4095901"/>
            <a:ext cx="2359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Louisiana</a:t>
            </a:r>
            <a:endParaRPr lang="en-US" dirty="0"/>
          </a:p>
          <a:p>
            <a:r>
              <a:rPr lang="en-US" dirty="0" smtClean="0"/>
              <a:t>Mississippi</a:t>
            </a:r>
            <a:endParaRPr lang="en-US" dirty="0"/>
          </a:p>
          <a:p>
            <a:r>
              <a:rPr lang="en-US" dirty="0"/>
              <a:t>Missouri</a:t>
            </a:r>
          </a:p>
          <a:p>
            <a:r>
              <a:rPr lang="en-US" dirty="0"/>
              <a:t>Montana</a:t>
            </a:r>
          </a:p>
          <a:p>
            <a:r>
              <a:rPr lang="en-US" dirty="0"/>
              <a:t>Nebraska</a:t>
            </a:r>
          </a:p>
          <a:p>
            <a:r>
              <a:rPr lang="en-US" dirty="0" smtClean="0"/>
              <a:t>Nevada</a:t>
            </a:r>
          </a:p>
          <a:p>
            <a:r>
              <a:rPr lang="en-US" dirty="0" smtClean="0"/>
              <a:t>New Hampshire</a:t>
            </a:r>
          </a:p>
          <a:p>
            <a:r>
              <a:rPr lang="en-US" dirty="0" smtClean="0"/>
              <a:t>New Mexico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51530" y="4357703"/>
            <a:ext cx="24227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 Dakota</a:t>
            </a:r>
          </a:p>
          <a:p>
            <a:r>
              <a:rPr lang="en-US" dirty="0"/>
              <a:t>Oklahoma</a:t>
            </a:r>
          </a:p>
          <a:p>
            <a:r>
              <a:rPr lang="en-US" dirty="0"/>
              <a:t>Oregon</a:t>
            </a:r>
          </a:p>
          <a:p>
            <a:r>
              <a:rPr lang="en-US" dirty="0"/>
              <a:t>South Dakota</a:t>
            </a:r>
          </a:p>
          <a:p>
            <a:r>
              <a:rPr lang="en-US" dirty="0"/>
              <a:t>Utah</a:t>
            </a:r>
          </a:p>
          <a:p>
            <a:r>
              <a:rPr lang="en-US" dirty="0"/>
              <a:t>Vermont</a:t>
            </a:r>
          </a:p>
          <a:p>
            <a:r>
              <a:rPr lang="en-US" dirty="0"/>
              <a:t>West Virginia</a:t>
            </a:r>
          </a:p>
          <a:p>
            <a:r>
              <a:rPr lang="en-US" dirty="0"/>
              <a:t>Wyoming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 facility type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5847" y="4694071"/>
            <a:ext cx="2178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Slips/Storage only vs.</a:t>
            </a:r>
          </a:p>
          <a:p>
            <a:pPr algn="ctr"/>
            <a:r>
              <a:rPr lang="en-US" sz="2800" b="1" dirty="0" smtClean="0"/>
              <a:t>Service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99962"/>
              </p:ext>
            </p:extLst>
          </p:nvPr>
        </p:nvGraphicFramePr>
        <p:xfrm>
          <a:off x="-234266" y="1280954"/>
          <a:ext cx="8166926" cy="532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969421" y="4272709"/>
            <a:ext cx="139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46%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942395"/>
              </p:ext>
            </p:extLst>
          </p:nvPr>
        </p:nvGraphicFramePr>
        <p:xfrm>
          <a:off x="5346544" y="16931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6387929" y="3349379"/>
            <a:ext cx="139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52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75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3630" y="215780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 ownership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24308" y="4767250"/>
            <a:ext cx="2928196" cy="1077218"/>
          </a:xfrm>
          <a:prstGeom prst="rect">
            <a:avLst/>
          </a:prstGeom>
          <a:noFill/>
          <a:ln>
            <a:solidFill>
              <a:srgbClr val="FF616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Corporate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0020" y="1693108"/>
            <a:ext cx="2744098" cy="1415772"/>
          </a:xfrm>
          <a:prstGeom prst="rect">
            <a:avLst/>
          </a:prstGeom>
          <a:noFill/>
          <a:ln>
            <a:solidFill>
              <a:srgbClr val="FF616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Gov’t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1911" y="1029849"/>
            <a:ext cx="3264124" cy="923330"/>
          </a:xfrm>
          <a:prstGeom prst="rect">
            <a:avLst/>
          </a:prstGeom>
          <a:noFill/>
          <a:ln>
            <a:solidFill>
              <a:srgbClr val="FF616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635296"/>
              </p:ext>
            </p:extLst>
          </p:nvPr>
        </p:nvGraphicFramePr>
        <p:xfrm>
          <a:off x="160263" y="1844518"/>
          <a:ext cx="76708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303630" y="5543532"/>
            <a:ext cx="2928196" cy="1415772"/>
          </a:xfrm>
          <a:prstGeom prst="rect">
            <a:avLst/>
          </a:prstGeom>
          <a:noFill/>
          <a:ln>
            <a:solidFill>
              <a:srgbClr val="FF616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Private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61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795" y="215780"/>
            <a:ext cx="879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facility size/# of slips</a:t>
            </a: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32143"/>
              </p:ext>
            </p:extLst>
          </p:nvPr>
        </p:nvGraphicFramePr>
        <p:xfrm>
          <a:off x="268602" y="1262599"/>
          <a:ext cx="8462511" cy="583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-694788" y="2000446"/>
            <a:ext cx="29700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Large-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3101" y="1562498"/>
            <a:ext cx="29700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Small-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3589" y="6215916"/>
            <a:ext cx="54509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Medium-36%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231" y="989325"/>
            <a:ext cx="3848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Very Large- 7%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90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7449</TotalTime>
  <Words>543</Words>
  <Application>Microsoft Macintosh PowerPoint</Application>
  <PresentationFormat>On-screen Show (4:3)</PresentationFormat>
  <Paragraphs>185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Marina Industry Survey Why are survey statistics important?</vt:lpstr>
      <vt:lpstr>Survey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Marina Dock 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Marina Dock Age magazine Industry Survey 2012</dc:title>
  <dc:creator>Anna Townshend</dc:creator>
  <cp:lastModifiedBy>Anna Townshend</cp:lastModifiedBy>
  <cp:revision>193</cp:revision>
  <dcterms:created xsi:type="dcterms:W3CDTF">2012-10-29T17:24:20Z</dcterms:created>
  <dcterms:modified xsi:type="dcterms:W3CDTF">2016-11-16T17:32:49Z</dcterms:modified>
</cp:coreProperties>
</file>