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41"/>
  </p:notesMasterIdLst>
  <p:handoutMasterIdLst>
    <p:handoutMasterId r:id="rId42"/>
  </p:handoutMasterIdLst>
  <p:sldIdLst>
    <p:sldId id="256" r:id="rId5"/>
    <p:sldId id="258" r:id="rId6"/>
    <p:sldId id="292" r:id="rId7"/>
    <p:sldId id="293" r:id="rId8"/>
    <p:sldId id="261" r:id="rId9"/>
    <p:sldId id="333" r:id="rId10"/>
    <p:sldId id="295" r:id="rId11"/>
    <p:sldId id="306" r:id="rId12"/>
    <p:sldId id="307" r:id="rId13"/>
    <p:sldId id="318" r:id="rId14"/>
    <p:sldId id="315" r:id="rId15"/>
    <p:sldId id="310" r:id="rId16"/>
    <p:sldId id="262" r:id="rId17"/>
    <p:sldId id="319" r:id="rId18"/>
    <p:sldId id="289" r:id="rId19"/>
    <p:sldId id="265" r:id="rId20"/>
    <p:sldId id="266" r:id="rId21"/>
    <p:sldId id="268" r:id="rId22"/>
    <p:sldId id="269" r:id="rId23"/>
    <p:sldId id="334" r:id="rId24"/>
    <p:sldId id="332" r:id="rId25"/>
    <p:sldId id="270" r:id="rId26"/>
    <p:sldId id="291" r:id="rId27"/>
    <p:sldId id="328" r:id="rId28"/>
    <p:sldId id="320" r:id="rId29"/>
    <p:sldId id="327" r:id="rId30"/>
    <p:sldId id="309" r:id="rId31"/>
    <p:sldId id="329" r:id="rId32"/>
    <p:sldId id="330" r:id="rId33"/>
    <p:sldId id="308" r:id="rId34"/>
    <p:sldId id="301" r:id="rId35"/>
    <p:sldId id="331" r:id="rId36"/>
    <p:sldId id="302" r:id="rId37"/>
    <p:sldId id="326" r:id="rId38"/>
    <p:sldId id="271" r:id="rId39"/>
    <p:sldId id="260"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82" autoAdjust="0"/>
    <p:restoredTop sz="94636" autoAdjust="0"/>
  </p:normalViewPr>
  <p:slideViewPr>
    <p:cSldViewPr snapToGrid="0">
      <p:cViewPr varScale="1">
        <p:scale>
          <a:sx n="114" d="100"/>
          <a:sy n="114" d="100"/>
        </p:scale>
        <p:origin x="437" y="67"/>
      </p:cViewPr>
      <p:guideLst/>
    </p:cSldViewPr>
  </p:slideViewPr>
  <p:notesTextViewPr>
    <p:cViewPr>
      <p:scale>
        <a:sx n="3" d="2"/>
        <a:sy n="3" d="2"/>
      </p:scale>
      <p:origin x="0" y="0"/>
    </p:cViewPr>
  </p:notesTextViewPr>
  <p:notesViewPr>
    <p:cSldViewPr snapToGrid="0">
      <p:cViewPr varScale="1">
        <p:scale>
          <a:sx n="83" d="100"/>
          <a:sy n="83" d="100"/>
        </p:scale>
        <p:origin x="3132"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25338D8-234A-4590-9195-7BC1AB825033}" type="datetimeFigureOut">
              <a:rPr lang="en-US" smtClean="0"/>
              <a:t>3/23/2020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FE7127A-27B8-4A6D-8880-05EE151D8BB1}" type="slidenum">
              <a:rPr lang="en-US" smtClean="0"/>
              <a:t>‹#›</a:t>
            </a:fld>
            <a:endParaRPr lang="en-US"/>
          </a:p>
        </p:txBody>
      </p:sp>
    </p:spTree>
    <p:extLst>
      <p:ext uri="{BB962C8B-B14F-4D97-AF65-F5344CB8AC3E}">
        <p14:creationId xmlns:p14="http://schemas.microsoft.com/office/powerpoint/2010/main" val="624940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A427F6-5027-4576-9B0C-60840BE84579}" type="datetimeFigureOut">
              <a:rPr lang="en-US" smtClean="0"/>
              <a:t>3/23/2020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A3F3DC-6F76-4FF2-8FE1-5920B66FC7E2}" type="slidenum">
              <a:rPr lang="en-US" smtClean="0"/>
              <a:t>‹#›</a:t>
            </a:fld>
            <a:endParaRPr lang="en-US"/>
          </a:p>
        </p:txBody>
      </p:sp>
    </p:spTree>
    <p:extLst>
      <p:ext uri="{BB962C8B-B14F-4D97-AF65-F5344CB8AC3E}">
        <p14:creationId xmlns:p14="http://schemas.microsoft.com/office/powerpoint/2010/main" val="14226286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066544" y="1122363"/>
            <a:ext cx="9144000" cy="2387600"/>
          </a:xfrm>
        </p:spPr>
        <p:txBody>
          <a:bodyPr anchor="b"/>
          <a:lstStyle>
            <a:lvl1pPr algn="ctr">
              <a:defRPr sz="6000">
                <a:solidFill>
                  <a:schemeClr val="bg2">
                    <a:lumMod val="25000"/>
                  </a:schemeClr>
                </a:solidFill>
              </a:defRPr>
            </a:lvl1pPr>
          </a:lstStyle>
          <a:p>
            <a:r>
              <a:rPr lang="en-US"/>
              <a:t>Click to edit Master title style</a:t>
            </a:r>
          </a:p>
        </p:txBody>
      </p:sp>
      <p:sp>
        <p:nvSpPr>
          <p:cNvPr id="3" name="Subtitle 2"/>
          <p:cNvSpPr>
            <a:spLocks noGrp="1"/>
          </p:cNvSpPr>
          <p:nvPr>
            <p:ph type="subTitle" idx="1"/>
          </p:nvPr>
        </p:nvSpPr>
        <p:spPr>
          <a:xfrm>
            <a:off x="2066544" y="4012590"/>
            <a:ext cx="9144000" cy="1655762"/>
          </a:xfrm>
        </p:spPr>
        <p:txBody>
          <a:bodyPr/>
          <a:lstStyle>
            <a:lvl1pPr marL="0" indent="0" algn="ctr">
              <a:buNone/>
              <a:defRPr sz="2400">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4" name="Picture 3"/>
          <p:cNvPicPr>
            <a:picLocks noChangeAspect="1"/>
          </p:cNvPicPr>
          <p:nvPr userDrawn="1"/>
        </p:nvPicPr>
        <p:blipFill>
          <a:blip r:embed="rId2"/>
          <a:srcRect/>
          <a:stretch>
            <a:fillRect/>
          </a:stretch>
        </p:blipFill>
        <p:spPr>
          <a:xfrm>
            <a:off x="0" y="157794"/>
            <a:ext cx="1610336" cy="1610336"/>
          </a:xfrm>
          <a:prstGeom prst="rect">
            <a:avLst/>
          </a:prstGeom>
        </p:spPr>
      </p:pic>
      <p:sp>
        <p:nvSpPr>
          <p:cNvPr id="5" name="Date Placeholder 4">
            <a:extLst>
              <a:ext uri="{FF2B5EF4-FFF2-40B4-BE49-F238E27FC236}">
                <a16:creationId xmlns:a16="http://schemas.microsoft.com/office/drawing/2014/main" xmlns="" id="{CCC302EF-32D8-47DE-9292-1CC0033FD5D7}"/>
              </a:ext>
            </a:extLst>
          </p:cNvPr>
          <p:cNvSpPr>
            <a:spLocks noGrp="1"/>
          </p:cNvSpPr>
          <p:nvPr>
            <p:ph type="dt" sz="half" idx="10"/>
          </p:nvPr>
        </p:nvSpPr>
        <p:spPr/>
        <p:txBody>
          <a:bodyPr/>
          <a:lstStyle/>
          <a:p>
            <a:fld id="{A4E4BBDB-1F58-4C01-A9EE-D1930711C26C}" type="datetime1">
              <a:rPr lang="en-US" smtClean="0"/>
              <a:t>3/23/2020</a:t>
            </a:fld>
            <a:endParaRPr lang="en-US"/>
          </a:p>
        </p:txBody>
      </p:sp>
      <p:sp>
        <p:nvSpPr>
          <p:cNvPr id="6" name="Footer Placeholder 5">
            <a:extLst>
              <a:ext uri="{FF2B5EF4-FFF2-40B4-BE49-F238E27FC236}">
                <a16:creationId xmlns:a16="http://schemas.microsoft.com/office/drawing/2014/main" xmlns="" id="{B8C83461-4251-4C98-AE4B-0DABDB7DEE4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3D612EF-EF11-4174-BBA9-0AACA04F3C51}"/>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10898323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5650523" y="923544"/>
            <a:ext cx="5609492"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5" name="Title 1"/>
          <p:cNvSpPr>
            <a:spLocks noGrp="1"/>
          </p:cNvSpPr>
          <p:nvPr>
            <p:ph type="title"/>
          </p:nvPr>
        </p:nvSpPr>
        <p:spPr>
          <a:xfrm>
            <a:off x="1463040" y="237744"/>
            <a:ext cx="10268712" cy="530225"/>
          </a:xfrm>
        </p:spPr>
        <p:txBody>
          <a:bodyPr anchor="b"/>
          <a:lstStyle>
            <a:lvl1pPr>
              <a:defRPr sz="3200">
                <a:solidFill>
                  <a:schemeClr val="bg2">
                    <a:lumMod val="25000"/>
                  </a:schemeClr>
                </a:solidFill>
              </a:defRPr>
            </a:lvl1pPr>
          </a:lstStyle>
          <a:p>
            <a:r>
              <a:rPr lang="en-US"/>
              <a:t>Click to edit Master title style</a:t>
            </a:r>
          </a:p>
        </p:txBody>
      </p:sp>
      <p:sp>
        <p:nvSpPr>
          <p:cNvPr id="6" name="Text Placeholder 3"/>
          <p:cNvSpPr>
            <a:spLocks noGrp="1"/>
          </p:cNvSpPr>
          <p:nvPr>
            <p:ph type="body" sz="half" idx="2"/>
          </p:nvPr>
        </p:nvSpPr>
        <p:spPr>
          <a:xfrm>
            <a:off x="1463040" y="923544"/>
            <a:ext cx="4079116" cy="4684957"/>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8" name="Picture 7"/>
          <p:cNvPicPr>
            <a:picLocks noChangeAspect="1"/>
          </p:cNvPicPr>
          <p:nvPr userDrawn="1"/>
        </p:nvPicPr>
        <p:blipFill>
          <a:blip r:embed="rId2"/>
          <a:srcRect/>
          <a:stretch>
            <a:fillRect/>
          </a:stretch>
        </p:blipFill>
        <p:spPr>
          <a:xfrm>
            <a:off x="28510" y="222488"/>
            <a:ext cx="1219952" cy="1219952"/>
          </a:xfrm>
          <a:prstGeom prst="rect">
            <a:avLst/>
          </a:prstGeom>
        </p:spPr>
      </p:pic>
      <p:sp>
        <p:nvSpPr>
          <p:cNvPr id="2" name="Date Placeholder 1">
            <a:extLst>
              <a:ext uri="{FF2B5EF4-FFF2-40B4-BE49-F238E27FC236}">
                <a16:creationId xmlns:a16="http://schemas.microsoft.com/office/drawing/2014/main" xmlns="" id="{1F0F5289-7A33-4F48-BB55-4855E9A6DC5D}"/>
              </a:ext>
            </a:extLst>
          </p:cNvPr>
          <p:cNvSpPr>
            <a:spLocks noGrp="1"/>
          </p:cNvSpPr>
          <p:nvPr>
            <p:ph type="dt" sz="half" idx="10"/>
          </p:nvPr>
        </p:nvSpPr>
        <p:spPr/>
        <p:txBody>
          <a:bodyPr/>
          <a:lstStyle/>
          <a:p>
            <a:fld id="{56E65F52-4E65-4996-84DF-C260D649A5EF}" type="datetime1">
              <a:rPr lang="en-US" smtClean="0"/>
              <a:t>3/23/2020</a:t>
            </a:fld>
            <a:endParaRPr lang="en-US"/>
          </a:p>
        </p:txBody>
      </p:sp>
      <p:sp>
        <p:nvSpPr>
          <p:cNvPr id="4" name="Footer Placeholder 3">
            <a:extLst>
              <a:ext uri="{FF2B5EF4-FFF2-40B4-BE49-F238E27FC236}">
                <a16:creationId xmlns:a16="http://schemas.microsoft.com/office/drawing/2014/main" xmlns="" id="{AC7249C3-A9AB-47D0-9D7C-5D8DC7A720E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664D60E6-5EFC-4DDD-B68E-52FA1A102F2E}"/>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39100421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srcRect/>
          <a:stretch>
            <a:fillRect/>
          </a:stretch>
        </p:blipFill>
        <p:spPr>
          <a:xfrm>
            <a:off x="28510" y="222488"/>
            <a:ext cx="1219952" cy="1219952"/>
          </a:xfrm>
          <a:prstGeom prst="rect">
            <a:avLst/>
          </a:prstGeom>
        </p:spPr>
      </p:pic>
    </p:spTree>
    <p:extLst>
      <p:ext uri="{BB962C8B-B14F-4D97-AF65-F5344CB8AC3E}">
        <p14:creationId xmlns:p14="http://schemas.microsoft.com/office/powerpoint/2010/main" val="283128287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83515" y="365125"/>
            <a:ext cx="2870285" cy="5811838"/>
          </a:xfrm>
        </p:spPr>
        <p:txBody>
          <a:bodyPr vert="eaVert"/>
          <a:lstStyle>
            <a:lvl1pPr>
              <a:defRPr>
                <a:solidFill>
                  <a:schemeClr val="bg2">
                    <a:lumMod val="25000"/>
                  </a:schemeClr>
                </a:solidFill>
              </a:defRPr>
            </a:lvl1pPr>
          </a:lstStyle>
          <a:p>
            <a:r>
              <a:rPr lang="en-US"/>
              <a:t>Click to edit Master title style</a:t>
            </a:r>
          </a:p>
        </p:txBody>
      </p:sp>
      <p:sp>
        <p:nvSpPr>
          <p:cNvPr id="3" name="Vertical Text Placeholder 2"/>
          <p:cNvSpPr>
            <a:spLocks noGrp="1"/>
          </p:cNvSpPr>
          <p:nvPr>
            <p:ph type="body" orient="vert" idx="1"/>
          </p:nvPr>
        </p:nvSpPr>
        <p:spPr>
          <a:xfrm>
            <a:off x="1463040" y="365125"/>
            <a:ext cx="6849208" cy="5811838"/>
          </a:xfrm>
        </p:spPr>
        <p:txBody>
          <a:bodyPr vert="eaVert"/>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p:cNvPicPr>
            <a:picLocks noChangeAspect="1"/>
          </p:cNvPicPr>
          <p:nvPr userDrawn="1"/>
        </p:nvPicPr>
        <p:blipFill>
          <a:blip r:embed="rId2"/>
          <a:srcRect/>
          <a:stretch>
            <a:fillRect/>
          </a:stretch>
        </p:blipFill>
        <p:spPr>
          <a:xfrm>
            <a:off x="28510" y="222488"/>
            <a:ext cx="1219952" cy="1219952"/>
          </a:xfrm>
          <a:prstGeom prst="rect">
            <a:avLst/>
          </a:prstGeom>
        </p:spPr>
      </p:pic>
    </p:spTree>
    <p:extLst>
      <p:ext uri="{BB962C8B-B14F-4D97-AF65-F5344CB8AC3E}">
        <p14:creationId xmlns:p14="http://schemas.microsoft.com/office/powerpoint/2010/main" val="165206854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srcRect/>
          <a:stretch>
            <a:fillRect/>
          </a:stretch>
        </p:blipFill>
        <p:spPr>
          <a:xfrm>
            <a:off x="28510" y="222488"/>
            <a:ext cx="1317548" cy="1317548"/>
          </a:xfrm>
          <a:prstGeom prst="rect">
            <a:avLst/>
          </a:prstGeom>
        </p:spPr>
      </p:pic>
      <p:sp>
        <p:nvSpPr>
          <p:cNvPr id="4" name="Date Placeholder 3">
            <a:extLst>
              <a:ext uri="{FF2B5EF4-FFF2-40B4-BE49-F238E27FC236}">
                <a16:creationId xmlns:a16="http://schemas.microsoft.com/office/drawing/2014/main" xmlns="" id="{BBD54CB9-64B1-4D12-B054-A010DA9A16DA}"/>
              </a:ext>
            </a:extLst>
          </p:cNvPr>
          <p:cNvSpPr>
            <a:spLocks noGrp="1"/>
          </p:cNvSpPr>
          <p:nvPr>
            <p:ph type="dt" sz="half" idx="10"/>
          </p:nvPr>
        </p:nvSpPr>
        <p:spPr/>
        <p:txBody>
          <a:bodyPr/>
          <a:lstStyle/>
          <a:p>
            <a:fld id="{F17EA359-0E9A-40FB-B2EB-7161FDAB086C}" type="datetime1">
              <a:rPr lang="en-US" smtClean="0"/>
              <a:t>3/23/2020</a:t>
            </a:fld>
            <a:endParaRPr lang="en-US"/>
          </a:p>
        </p:txBody>
      </p:sp>
      <p:sp>
        <p:nvSpPr>
          <p:cNvPr id="5" name="Footer Placeholder 4">
            <a:extLst>
              <a:ext uri="{FF2B5EF4-FFF2-40B4-BE49-F238E27FC236}">
                <a16:creationId xmlns:a16="http://schemas.microsoft.com/office/drawing/2014/main" xmlns="" id="{4BCF2703-F7DF-499A-A510-A07FBE48B2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6CFFB02-0DAA-4629-87CC-8344801436E1}"/>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13979776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96686" y="237045"/>
            <a:ext cx="11033004" cy="1186019"/>
          </a:xfrm>
        </p:spPr>
        <p:txBody>
          <a:bodyPr/>
          <a:lstStyle>
            <a:lvl1pPr>
              <a:defRPr>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a:xfrm>
            <a:off x="696686" y="1479944"/>
            <a:ext cx="11033004"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61C1D55-AD34-4EF5-8C32-B22337B6BE59}"/>
              </a:ext>
            </a:extLst>
          </p:cNvPr>
          <p:cNvSpPr>
            <a:spLocks noGrp="1"/>
          </p:cNvSpPr>
          <p:nvPr>
            <p:ph type="dt" sz="half" idx="10"/>
          </p:nvPr>
        </p:nvSpPr>
        <p:spPr/>
        <p:txBody>
          <a:bodyPr/>
          <a:lstStyle/>
          <a:p>
            <a:fld id="{35B01C4A-2F27-444C-8A4C-8723F7D290F8}" type="datetime1">
              <a:rPr lang="en-US" smtClean="0"/>
              <a:t>3/23/2020</a:t>
            </a:fld>
            <a:endParaRPr lang="en-US"/>
          </a:p>
        </p:txBody>
      </p:sp>
      <p:sp>
        <p:nvSpPr>
          <p:cNvPr id="5" name="Footer Placeholder 4">
            <a:extLst>
              <a:ext uri="{FF2B5EF4-FFF2-40B4-BE49-F238E27FC236}">
                <a16:creationId xmlns:a16="http://schemas.microsoft.com/office/drawing/2014/main" xmlns="" id="{29AD586F-95B5-42B7-9BEC-AA35D7C3BD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F48539B-25A9-4DD8-833D-1491FEF35AA9}"/>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24735848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66544" y="237744"/>
            <a:ext cx="9645650" cy="1684841"/>
          </a:xfrm>
        </p:spPr>
        <p:txBody>
          <a:bodyPr anchor="ctr" anchorCtr="0">
            <a:normAutofit/>
          </a:bodyPr>
          <a:lstStyle>
            <a:lvl1pPr algn="ctr">
              <a:defRPr sz="4000" b="1">
                <a:solidFill>
                  <a:schemeClr val="bg2">
                    <a:lumMod val="25000"/>
                  </a:schemeClr>
                </a:solidFill>
              </a:defRPr>
            </a:lvl1pPr>
          </a:lstStyle>
          <a:p>
            <a:r>
              <a:rPr lang="en-US"/>
              <a:t>Click to edit Master title style</a:t>
            </a:r>
          </a:p>
        </p:txBody>
      </p:sp>
      <p:sp>
        <p:nvSpPr>
          <p:cNvPr id="3" name="Text Placeholder 2"/>
          <p:cNvSpPr>
            <a:spLocks noGrp="1"/>
          </p:cNvSpPr>
          <p:nvPr>
            <p:ph type="body" idx="1"/>
          </p:nvPr>
        </p:nvSpPr>
        <p:spPr>
          <a:xfrm>
            <a:off x="2066544" y="4914900"/>
            <a:ext cx="9646920" cy="1174750"/>
          </a:xfrm>
        </p:spPr>
        <p:txBody>
          <a:bodyPr>
            <a:normAutofit/>
          </a:bodyPr>
          <a:lstStyle>
            <a:lvl1pPr marL="0" indent="0" algn="ctr">
              <a:buNone/>
              <a:defRPr sz="2000">
                <a:solidFill>
                  <a:schemeClr val="bg2">
                    <a:lumMod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7" name="Picture 6"/>
          <p:cNvPicPr>
            <a:picLocks noChangeAspect="1"/>
          </p:cNvPicPr>
          <p:nvPr userDrawn="1"/>
        </p:nvPicPr>
        <p:blipFill>
          <a:blip r:embed="rId2"/>
          <a:srcRect/>
          <a:stretch>
            <a:fillRect/>
          </a:stretch>
        </p:blipFill>
        <p:spPr>
          <a:xfrm>
            <a:off x="0" y="157794"/>
            <a:ext cx="1610336" cy="1610336"/>
          </a:xfrm>
          <a:prstGeom prst="rect">
            <a:avLst/>
          </a:prstGeom>
        </p:spPr>
      </p:pic>
      <p:sp>
        <p:nvSpPr>
          <p:cNvPr id="5" name="Date Placeholder 4">
            <a:extLst>
              <a:ext uri="{FF2B5EF4-FFF2-40B4-BE49-F238E27FC236}">
                <a16:creationId xmlns:a16="http://schemas.microsoft.com/office/drawing/2014/main" xmlns="" id="{8FC8A8DC-F74F-431F-A184-1A245B0C8D93}"/>
              </a:ext>
            </a:extLst>
          </p:cNvPr>
          <p:cNvSpPr>
            <a:spLocks noGrp="1"/>
          </p:cNvSpPr>
          <p:nvPr>
            <p:ph type="dt" sz="half" idx="10"/>
          </p:nvPr>
        </p:nvSpPr>
        <p:spPr/>
        <p:txBody>
          <a:bodyPr/>
          <a:lstStyle/>
          <a:p>
            <a:fld id="{31C69823-C1F3-4D11-929E-0D7261BCA39B}" type="datetime1">
              <a:rPr lang="en-US" smtClean="0"/>
              <a:t>3/23/2020</a:t>
            </a:fld>
            <a:endParaRPr lang="en-US"/>
          </a:p>
        </p:txBody>
      </p:sp>
      <p:sp>
        <p:nvSpPr>
          <p:cNvPr id="6" name="Footer Placeholder 5">
            <a:extLst>
              <a:ext uri="{FF2B5EF4-FFF2-40B4-BE49-F238E27FC236}">
                <a16:creationId xmlns:a16="http://schemas.microsoft.com/office/drawing/2014/main" xmlns="" id="{5C07CB0C-6A6B-4DA2-9638-70FDBAC42CEC}"/>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xmlns="" id="{6DBAA135-18AC-4292-9217-A190C4FBCF1F}"/>
              </a:ext>
            </a:extLst>
          </p:cNvPr>
          <p:cNvSpPr>
            <a:spLocks noGrp="1"/>
          </p:cNvSpPr>
          <p:nvPr>
            <p:ph type="sldNum" sz="quarter" idx="12"/>
          </p:nvPr>
        </p:nvSpPr>
        <p:spPr/>
        <p:txBody>
          <a:bodyPr/>
          <a:lstStyle/>
          <a:p>
            <a:fld id="{A68ED3E8-DA8D-4C87-AC13-D8A0D53845D2}" type="slidenum">
              <a:rPr lang="en-US" smtClean="0"/>
              <a:t>‹#›</a:t>
            </a:fld>
            <a:endParaRPr lang="en-US"/>
          </a:p>
        </p:txBody>
      </p:sp>
      <p:grpSp>
        <p:nvGrpSpPr>
          <p:cNvPr id="12" name="Group 11"/>
          <p:cNvGrpSpPr/>
          <p:nvPr userDrawn="1"/>
        </p:nvGrpSpPr>
        <p:grpSpPr>
          <a:xfrm>
            <a:off x="8483009" y="6560178"/>
            <a:ext cx="4800600" cy="307777"/>
            <a:chOff x="8483009" y="6560178"/>
            <a:chExt cx="4800600" cy="307777"/>
          </a:xfrm>
        </p:grpSpPr>
        <p:sp>
          <p:nvSpPr>
            <p:cNvPr id="9" name="TextBox 8"/>
            <p:cNvSpPr txBox="1"/>
            <p:nvPr userDrawn="1"/>
          </p:nvSpPr>
          <p:spPr>
            <a:xfrm>
              <a:off x="8483009" y="6560178"/>
              <a:ext cx="4800600" cy="307777"/>
            </a:xfrm>
            <a:prstGeom prst="rect">
              <a:avLst/>
            </a:prstGeom>
            <a:noFill/>
          </p:spPr>
          <p:txBody>
            <a:bodyPr wrap="square" rtlCol="0">
              <a:spAutoFit/>
            </a:bodyPr>
            <a:lstStyle/>
            <a:p>
              <a:r>
                <a:rPr lang="en-US" sz="2000" b="1" baseline="-3000">
                  <a:solidFill>
                    <a:schemeClr val="bg1"/>
                  </a:solidFill>
                </a:rPr>
                <a:t>ON THE FRONT LINES OF WORKPLACE LAW</a:t>
              </a:r>
            </a:p>
          </p:txBody>
        </p:sp>
        <p:sp>
          <p:nvSpPr>
            <p:cNvPr id="10" name="TextBox 9"/>
            <p:cNvSpPr txBox="1"/>
            <p:nvPr userDrawn="1"/>
          </p:nvSpPr>
          <p:spPr>
            <a:xfrm>
              <a:off x="11507087" y="6581444"/>
              <a:ext cx="706179" cy="200055"/>
            </a:xfrm>
            <a:prstGeom prst="rect">
              <a:avLst/>
            </a:prstGeom>
            <a:noFill/>
          </p:spPr>
          <p:txBody>
            <a:bodyPr wrap="square" rtlCol="0">
              <a:spAutoFit/>
            </a:bodyPr>
            <a:lstStyle/>
            <a:p>
              <a:r>
                <a:rPr lang="en-US" sz="700" b="1">
                  <a:solidFill>
                    <a:schemeClr val="bg1"/>
                  </a:solidFill>
                </a:rPr>
                <a:t>TM</a:t>
              </a:r>
            </a:p>
          </p:txBody>
        </p:sp>
      </p:grpSp>
    </p:spTree>
    <p:extLst>
      <p:ext uri="{BB962C8B-B14F-4D97-AF65-F5344CB8AC3E}">
        <p14:creationId xmlns:p14="http://schemas.microsoft.com/office/powerpoint/2010/main" val="186345442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61845" y="237045"/>
            <a:ext cx="10268712" cy="1186019"/>
          </a:xfrm>
        </p:spPr>
        <p:txBody>
          <a:bodyPr/>
          <a:lstStyle>
            <a:lvl1pPr>
              <a:defRPr>
                <a:solidFill>
                  <a:schemeClr val="bg2">
                    <a:lumMod val="25000"/>
                  </a:schemeClr>
                </a:solidFill>
              </a:defRPr>
            </a:lvl1pPr>
          </a:lstStyle>
          <a:p>
            <a:r>
              <a:rPr lang="en-US"/>
              <a:t>Click to edit Master title style</a:t>
            </a:r>
          </a:p>
        </p:txBody>
      </p:sp>
      <p:sp>
        <p:nvSpPr>
          <p:cNvPr id="3" name="Content Placeholder 2"/>
          <p:cNvSpPr>
            <a:spLocks noGrp="1"/>
          </p:cNvSpPr>
          <p:nvPr>
            <p:ph sz="half" idx="1"/>
          </p:nvPr>
        </p:nvSpPr>
        <p:spPr>
          <a:xfrm>
            <a:off x="1461846" y="1572768"/>
            <a:ext cx="49387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29397" y="1573706"/>
            <a:ext cx="5101160" cy="435133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2"/>
          <a:srcRect/>
          <a:stretch>
            <a:fillRect/>
          </a:stretch>
        </p:blipFill>
        <p:spPr>
          <a:xfrm>
            <a:off x="28510" y="222488"/>
            <a:ext cx="1219952" cy="1219952"/>
          </a:xfrm>
          <a:prstGeom prst="rect">
            <a:avLst/>
          </a:prstGeom>
        </p:spPr>
      </p:pic>
      <p:sp>
        <p:nvSpPr>
          <p:cNvPr id="5" name="Date Placeholder 4">
            <a:extLst>
              <a:ext uri="{FF2B5EF4-FFF2-40B4-BE49-F238E27FC236}">
                <a16:creationId xmlns:a16="http://schemas.microsoft.com/office/drawing/2014/main" xmlns="" id="{D6982674-0AC3-4DD6-9C85-EEBDF625211E}"/>
              </a:ext>
            </a:extLst>
          </p:cNvPr>
          <p:cNvSpPr>
            <a:spLocks noGrp="1"/>
          </p:cNvSpPr>
          <p:nvPr>
            <p:ph type="dt" sz="half" idx="10"/>
          </p:nvPr>
        </p:nvSpPr>
        <p:spPr/>
        <p:txBody>
          <a:bodyPr/>
          <a:lstStyle/>
          <a:p>
            <a:fld id="{4BFE4878-223B-4A2C-ACFE-F200977D5B25}" type="datetime1">
              <a:rPr lang="en-US" smtClean="0"/>
              <a:t>3/23/2020</a:t>
            </a:fld>
            <a:endParaRPr lang="en-US"/>
          </a:p>
        </p:txBody>
      </p:sp>
      <p:sp>
        <p:nvSpPr>
          <p:cNvPr id="6" name="Footer Placeholder 5">
            <a:extLst>
              <a:ext uri="{FF2B5EF4-FFF2-40B4-BE49-F238E27FC236}">
                <a16:creationId xmlns:a16="http://schemas.microsoft.com/office/drawing/2014/main" xmlns="" id="{B564A2A9-7879-4007-A29B-6734CC259EE8}"/>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xmlns="" id="{F652AD29-B198-498E-BF9C-6D585A571D01}"/>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392037742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63039" y="237744"/>
            <a:ext cx="10268712" cy="1325563"/>
          </a:xfrm>
        </p:spPr>
        <p:txBody>
          <a:bodyPr/>
          <a:lstStyle>
            <a:lvl1pPr>
              <a:defRPr>
                <a:solidFill>
                  <a:schemeClr val="bg2">
                    <a:lumMod val="25000"/>
                  </a:schemeClr>
                </a:solidFill>
              </a:defRPr>
            </a:lvl1pPr>
          </a:lstStyle>
          <a:p>
            <a:r>
              <a:rPr lang="en-US"/>
              <a:t>Click to edit Master title style</a:t>
            </a:r>
          </a:p>
        </p:txBody>
      </p:sp>
      <p:sp>
        <p:nvSpPr>
          <p:cNvPr id="3" name="Text Placeholder 2"/>
          <p:cNvSpPr>
            <a:spLocks noGrp="1"/>
          </p:cNvSpPr>
          <p:nvPr>
            <p:ph type="body" idx="1"/>
          </p:nvPr>
        </p:nvSpPr>
        <p:spPr>
          <a:xfrm>
            <a:off x="1463040" y="1698619"/>
            <a:ext cx="4882004"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63040" y="2522531"/>
            <a:ext cx="4882004"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34469" y="1698619"/>
            <a:ext cx="5183188" cy="823912"/>
          </a:xfrm>
        </p:spPr>
        <p:txBody>
          <a:bodyPr anchor="b"/>
          <a:lstStyle>
            <a:lvl1pPr marL="0" indent="0">
              <a:buNone/>
              <a:defRPr sz="2400" b="1">
                <a:solidFill>
                  <a:schemeClr val="bg2">
                    <a:lumMod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34469" y="2522531"/>
            <a:ext cx="5183188" cy="3684588"/>
          </a:xfrm>
        </p:spPr>
        <p:txBody>
          <a:bodyPr/>
          <a:lstStyle>
            <a:lvl1pPr>
              <a:defRPr>
                <a:solidFill>
                  <a:schemeClr val="bg2">
                    <a:lumMod val="25000"/>
                  </a:schemeClr>
                </a:solidFill>
              </a:defRPr>
            </a:lvl1pPr>
            <a:lvl2pPr>
              <a:defRPr>
                <a:solidFill>
                  <a:schemeClr val="bg2">
                    <a:lumMod val="25000"/>
                  </a:schemeClr>
                </a:solidFill>
              </a:defRPr>
            </a:lvl2pPr>
            <a:lvl3pPr>
              <a:defRPr>
                <a:solidFill>
                  <a:schemeClr val="bg2">
                    <a:lumMod val="25000"/>
                  </a:schemeClr>
                </a:solidFill>
              </a:defRPr>
            </a:lvl3pPr>
            <a:lvl4pPr>
              <a:defRPr>
                <a:solidFill>
                  <a:schemeClr val="bg2">
                    <a:lumMod val="25000"/>
                  </a:schemeClr>
                </a:solidFill>
              </a:defRPr>
            </a:lvl4pPr>
            <a:lvl5pPr>
              <a:defRPr>
                <a:solidFill>
                  <a:schemeClr val="bg2">
                    <a:lumMod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p:cNvPicPr>
            <a:picLocks noChangeAspect="1"/>
          </p:cNvPicPr>
          <p:nvPr userDrawn="1"/>
        </p:nvPicPr>
        <p:blipFill>
          <a:blip r:embed="rId2"/>
          <a:srcRect/>
          <a:stretch>
            <a:fillRect/>
          </a:stretch>
        </p:blipFill>
        <p:spPr>
          <a:xfrm>
            <a:off x="28510" y="222488"/>
            <a:ext cx="1219952" cy="1219952"/>
          </a:xfrm>
          <a:prstGeom prst="rect">
            <a:avLst/>
          </a:prstGeom>
        </p:spPr>
      </p:pic>
      <p:sp>
        <p:nvSpPr>
          <p:cNvPr id="7" name="Date Placeholder 6">
            <a:extLst>
              <a:ext uri="{FF2B5EF4-FFF2-40B4-BE49-F238E27FC236}">
                <a16:creationId xmlns:a16="http://schemas.microsoft.com/office/drawing/2014/main" xmlns="" id="{500426C6-8C3F-43D0-8377-3DAE5D593E0E}"/>
              </a:ext>
            </a:extLst>
          </p:cNvPr>
          <p:cNvSpPr>
            <a:spLocks noGrp="1"/>
          </p:cNvSpPr>
          <p:nvPr>
            <p:ph type="dt" sz="half" idx="10"/>
          </p:nvPr>
        </p:nvSpPr>
        <p:spPr/>
        <p:txBody>
          <a:bodyPr/>
          <a:lstStyle/>
          <a:p>
            <a:fld id="{94AEDBBC-E685-4A6D-8EEE-636405D51B46}" type="datetime1">
              <a:rPr lang="en-US" smtClean="0"/>
              <a:t>3/23/2020</a:t>
            </a:fld>
            <a:endParaRPr lang="en-US"/>
          </a:p>
        </p:txBody>
      </p:sp>
      <p:sp>
        <p:nvSpPr>
          <p:cNvPr id="8" name="Footer Placeholder 7">
            <a:extLst>
              <a:ext uri="{FF2B5EF4-FFF2-40B4-BE49-F238E27FC236}">
                <a16:creationId xmlns:a16="http://schemas.microsoft.com/office/drawing/2014/main" xmlns="" id="{FE62696F-2295-433D-B70B-9D75F638A90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A3091286-F9D0-4C5C-BACA-6C48244FE47F}"/>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9345273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lumMod val="25000"/>
                  </a:schemeClr>
                </a:solidFill>
              </a:defRPr>
            </a:lvl1pPr>
          </a:lstStyle>
          <a:p>
            <a:r>
              <a:rPr lang="en-US"/>
              <a:t>Click to edit Master title style</a:t>
            </a:r>
          </a:p>
        </p:txBody>
      </p:sp>
      <p:pic>
        <p:nvPicPr>
          <p:cNvPr id="6" name="Picture 5"/>
          <p:cNvPicPr>
            <a:picLocks noChangeAspect="1"/>
          </p:cNvPicPr>
          <p:nvPr userDrawn="1"/>
        </p:nvPicPr>
        <p:blipFill>
          <a:blip r:embed="rId2"/>
          <a:srcRect/>
          <a:stretch>
            <a:fillRect/>
          </a:stretch>
        </p:blipFill>
        <p:spPr>
          <a:xfrm>
            <a:off x="28510" y="222488"/>
            <a:ext cx="1219952" cy="1219952"/>
          </a:xfrm>
          <a:prstGeom prst="rect">
            <a:avLst/>
          </a:prstGeom>
        </p:spPr>
      </p:pic>
      <p:sp>
        <p:nvSpPr>
          <p:cNvPr id="3" name="Date Placeholder 2">
            <a:extLst>
              <a:ext uri="{FF2B5EF4-FFF2-40B4-BE49-F238E27FC236}">
                <a16:creationId xmlns:a16="http://schemas.microsoft.com/office/drawing/2014/main" xmlns="" id="{D95A0C0E-AB12-43A7-A9B8-9E2A67A0B7CD}"/>
              </a:ext>
            </a:extLst>
          </p:cNvPr>
          <p:cNvSpPr>
            <a:spLocks noGrp="1"/>
          </p:cNvSpPr>
          <p:nvPr>
            <p:ph type="dt" sz="half" idx="10"/>
          </p:nvPr>
        </p:nvSpPr>
        <p:spPr/>
        <p:txBody>
          <a:bodyPr/>
          <a:lstStyle/>
          <a:p>
            <a:fld id="{ED694D4B-B806-48FD-96E2-36B77E4C7C8C}" type="datetime1">
              <a:rPr lang="en-US" smtClean="0"/>
              <a:t>3/23/2020</a:t>
            </a:fld>
            <a:endParaRPr lang="en-US"/>
          </a:p>
        </p:txBody>
      </p:sp>
      <p:sp>
        <p:nvSpPr>
          <p:cNvPr id="4" name="Footer Placeholder 3">
            <a:extLst>
              <a:ext uri="{FF2B5EF4-FFF2-40B4-BE49-F238E27FC236}">
                <a16:creationId xmlns:a16="http://schemas.microsoft.com/office/drawing/2014/main" xmlns="" id="{31463121-0FFB-4E7E-8153-1E120D87B2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D78E9AF5-BFF5-46E1-8385-8BEFC40DD76C}"/>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138606131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rcRect/>
          <a:stretch>
            <a:fillRect/>
          </a:stretch>
        </p:blipFill>
        <p:spPr>
          <a:xfrm>
            <a:off x="28510" y="222488"/>
            <a:ext cx="1219952" cy="1219952"/>
          </a:xfrm>
          <a:prstGeom prst="rect">
            <a:avLst/>
          </a:prstGeom>
        </p:spPr>
      </p:pic>
      <p:sp>
        <p:nvSpPr>
          <p:cNvPr id="2" name="Date Placeholder 1">
            <a:extLst>
              <a:ext uri="{FF2B5EF4-FFF2-40B4-BE49-F238E27FC236}">
                <a16:creationId xmlns:a16="http://schemas.microsoft.com/office/drawing/2014/main" xmlns="" id="{B3146F1F-25F1-4761-9180-F96F73F449F0}"/>
              </a:ext>
            </a:extLst>
          </p:cNvPr>
          <p:cNvSpPr>
            <a:spLocks noGrp="1"/>
          </p:cNvSpPr>
          <p:nvPr>
            <p:ph type="dt" sz="half" idx="10"/>
          </p:nvPr>
        </p:nvSpPr>
        <p:spPr/>
        <p:txBody>
          <a:bodyPr/>
          <a:lstStyle/>
          <a:p>
            <a:fld id="{EB21745B-F06E-4C93-9338-DB494A07776C}" type="datetime1">
              <a:rPr lang="en-US" smtClean="0"/>
              <a:t>3/23/2020</a:t>
            </a:fld>
            <a:endParaRPr lang="en-US"/>
          </a:p>
        </p:txBody>
      </p:sp>
      <p:sp>
        <p:nvSpPr>
          <p:cNvPr id="3" name="Footer Placeholder 2">
            <a:extLst>
              <a:ext uri="{FF2B5EF4-FFF2-40B4-BE49-F238E27FC236}">
                <a16:creationId xmlns:a16="http://schemas.microsoft.com/office/drawing/2014/main" xmlns="" id="{CD591A2A-0628-412E-A742-C78F675A8A9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1E34E29-B5AC-404B-9502-E7BE2B224524}"/>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35168144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237744"/>
            <a:ext cx="10268712" cy="530225"/>
          </a:xfrm>
        </p:spPr>
        <p:txBody>
          <a:bodyPr anchor="b"/>
          <a:lstStyle>
            <a:lvl1pPr>
              <a:defRPr sz="3200">
                <a:solidFill>
                  <a:schemeClr val="bg2">
                    <a:lumMod val="25000"/>
                  </a:schemeClr>
                </a:solidFill>
              </a:defRPr>
            </a:lvl1pPr>
          </a:lstStyle>
          <a:p>
            <a:r>
              <a:rPr lang="en-US"/>
              <a:t>Click to edit Master title style</a:t>
            </a:r>
          </a:p>
        </p:txBody>
      </p:sp>
      <p:sp>
        <p:nvSpPr>
          <p:cNvPr id="3" name="Content Placeholder 2"/>
          <p:cNvSpPr>
            <a:spLocks noGrp="1"/>
          </p:cNvSpPr>
          <p:nvPr>
            <p:ph idx="1"/>
          </p:nvPr>
        </p:nvSpPr>
        <p:spPr>
          <a:xfrm>
            <a:off x="5012618" y="926125"/>
            <a:ext cx="6719133" cy="4677019"/>
          </a:xfrm>
        </p:spPr>
        <p:txBody>
          <a:bodyPr/>
          <a:lstStyle>
            <a:lvl1pPr>
              <a:defRPr sz="3200">
                <a:solidFill>
                  <a:schemeClr val="bg2">
                    <a:lumMod val="25000"/>
                  </a:schemeClr>
                </a:solidFill>
              </a:defRPr>
            </a:lvl1pPr>
            <a:lvl2pPr>
              <a:defRPr sz="2800">
                <a:solidFill>
                  <a:schemeClr val="bg2">
                    <a:lumMod val="25000"/>
                  </a:schemeClr>
                </a:solidFill>
              </a:defRPr>
            </a:lvl2pPr>
            <a:lvl3pPr>
              <a:defRPr sz="2400">
                <a:solidFill>
                  <a:schemeClr val="bg2">
                    <a:lumMod val="25000"/>
                  </a:schemeClr>
                </a:solidFill>
              </a:defRPr>
            </a:lvl3pPr>
            <a:lvl4pPr>
              <a:defRPr sz="2000">
                <a:solidFill>
                  <a:schemeClr val="bg2">
                    <a:lumMod val="25000"/>
                  </a:schemeClr>
                </a:solidFill>
              </a:defRPr>
            </a:lvl4pPr>
            <a:lvl5pPr>
              <a:defRPr sz="2000">
                <a:solidFill>
                  <a:schemeClr val="bg2">
                    <a:lumMod val="25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63040" y="926125"/>
            <a:ext cx="3382840" cy="4684957"/>
          </a:xfrm>
        </p:spPr>
        <p:txBody>
          <a:bodyPr/>
          <a:lstStyle>
            <a:lvl1pPr marL="0" indent="0">
              <a:buNone/>
              <a:defRPr sz="1600">
                <a:solidFill>
                  <a:schemeClr val="bg2">
                    <a:lumMod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pic>
        <p:nvPicPr>
          <p:cNvPr id="7" name="Picture 6"/>
          <p:cNvPicPr>
            <a:picLocks noChangeAspect="1"/>
          </p:cNvPicPr>
          <p:nvPr userDrawn="1"/>
        </p:nvPicPr>
        <p:blipFill>
          <a:blip r:embed="rId2"/>
          <a:srcRect/>
          <a:stretch>
            <a:fillRect/>
          </a:stretch>
        </p:blipFill>
        <p:spPr>
          <a:xfrm>
            <a:off x="28510" y="222488"/>
            <a:ext cx="1219952" cy="1219952"/>
          </a:xfrm>
          <a:prstGeom prst="rect">
            <a:avLst/>
          </a:prstGeom>
        </p:spPr>
      </p:pic>
      <p:sp>
        <p:nvSpPr>
          <p:cNvPr id="5" name="Date Placeholder 4">
            <a:extLst>
              <a:ext uri="{FF2B5EF4-FFF2-40B4-BE49-F238E27FC236}">
                <a16:creationId xmlns:a16="http://schemas.microsoft.com/office/drawing/2014/main" xmlns="" id="{758B43D4-5600-443B-B12F-5D18195F75D2}"/>
              </a:ext>
            </a:extLst>
          </p:cNvPr>
          <p:cNvSpPr>
            <a:spLocks noGrp="1"/>
          </p:cNvSpPr>
          <p:nvPr>
            <p:ph type="dt" sz="half" idx="10"/>
          </p:nvPr>
        </p:nvSpPr>
        <p:spPr/>
        <p:txBody>
          <a:bodyPr/>
          <a:lstStyle/>
          <a:p>
            <a:fld id="{A60CF9DA-353C-42A4-8EB9-5012DA22F4E9}" type="datetime1">
              <a:rPr lang="en-US" smtClean="0"/>
              <a:t>3/23/2020</a:t>
            </a:fld>
            <a:endParaRPr lang="en-US"/>
          </a:p>
        </p:txBody>
      </p:sp>
      <p:sp>
        <p:nvSpPr>
          <p:cNvPr id="6" name="Footer Placeholder 5">
            <a:extLst>
              <a:ext uri="{FF2B5EF4-FFF2-40B4-BE49-F238E27FC236}">
                <a16:creationId xmlns:a16="http://schemas.microsoft.com/office/drawing/2014/main" xmlns="" id="{A4A60403-6DD9-4A35-9C8E-D7178002EB9D}"/>
              </a:ext>
            </a:extLst>
          </p:cNvPr>
          <p:cNvSpPr>
            <a:spLocks noGrp="1"/>
          </p:cNvSpPr>
          <p:nvPr>
            <p:ph type="ftr" sz="quarter" idx="11"/>
          </p:nvPr>
        </p:nvSpPr>
        <p:spPr/>
        <p:txBody>
          <a:bodyPr/>
          <a:lstStyle/>
          <a:p>
            <a:endParaRPr lang="en-US"/>
          </a:p>
        </p:txBody>
      </p:sp>
      <p:sp>
        <p:nvSpPr>
          <p:cNvPr id="8" name="Slide Number Placeholder 7">
            <a:extLst>
              <a:ext uri="{FF2B5EF4-FFF2-40B4-BE49-F238E27FC236}">
                <a16:creationId xmlns:a16="http://schemas.microsoft.com/office/drawing/2014/main" xmlns="" id="{29797CCA-4692-4ED8-A1BA-41C85B4AA4B6}"/>
              </a:ext>
            </a:extLst>
          </p:cNvPr>
          <p:cNvSpPr>
            <a:spLocks noGrp="1"/>
          </p:cNvSpPr>
          <p:nvPr>
            <p:ph type="sldNum" sz="quarter" idx="12"/>
          </p:nvPr>
        </p:nvSpPr>
        <p:spPr/>
        <p:txBody>
          <a:bodyPr/>
          <a:lstStyle/>
          <a:p>
            <a:fld id="{A68ED3E8-DA8D-4C87-AC13-D8A0D53845D2}" type="slidenum">
              <a:rPr lang="en-US" smtClean="0"/>
              <a:t>‹#›</a:t>
            </a:fld>
            <a:endParaRPr lang="en-US"/>
          </a:p>
        </p:txBody>
      </p:sp>
    </p:spTree>
    <p:extLst>
      <p:ext uri="{BB962C8B-B14F-4D97-AF65-F5344CB8AC3E}">
        <p14:creationId xmlns:p14="http://schemas.microsoft.com/office/powerpoint/2010/main" val="398779717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14"/>
          <a:srcRect/>
          <a:stretch>
            <a:fillRect/>
          </a:stretch>
        </p:blipFill>
        <p:spPr>
          <a:xfrm>
            <a:off x="1524" y="1"/>
            <a:ext cx="12188952" cy="6857999"/>
          </a:xfrm>
          <a:prstGeom prst="rect">
            <a:avLst/>
          </a:prstGeom>
        </p:spPr>
      </p:pic>
      <p:sp>
        <p:nvSpPr>
          <p:cNvPr id="2" name="Title Placeholder 1"/>
          <p:cNvSpPr>
            <a:spLocks noGrp="1"/>
          </p:cNvSpPr>
          <p:nvPr>
            <p:ph type="title"/>
          </p:nvPr>
        </p:nvSpPr>
        <p:spPr>
          <a:xfrm>
            <a:off x="1461846" y="237045"/>
            <a:ext cx="10267844" cy="1186019"/>
          </a:xfrm>
          <a:prstGeom prst="rect">
            <a:avLst/>
          </a:prstGeom>
        </p:spPr>
        <p:txBody>
          <a:bodyPr vert="horz" lIns="91440" tIns="45720" rIns="91440" bIns="45720" rtlCol="0" anchor="t" anchorCtr="0">
            <a:normAutofit/>
          </a:bodyPr>
          <a:lstStyle/>
          <a:p>
            <a:r>
              <a:rPr lang="en-US"/>
              <a:t>Click to edit Master title style</a:t>
            </a:r>
          </a:p>
        </p:txBody>
      </p:sp>
      <p:sp>
        <p:nvSpPr>
          <p:cNvPr id="3" name="Text Placeholder 2"/>
          <p:cNvSpPr>
            <a:spLocks noGrp="1"/>
          </p:cNvSpPr>
          <p:nvPr>
            <p:ph type="body" idx="1"/>
          </p:nvPr>
        </p:nvSpPr>
        <p:spPr>
          <a:xfrm>
            <a:off x="1461846" y="1479944"/>
            <a:ext cx="10267844"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6"/>
          <p:cNvPicPr>
            <a:picLocks noChangeAspect="1"/>
          </p:cNvPicPr>
          <p:nvPr userDrawn="1"/>
        </p:nvPicPr>
        <p:blipFill>
          <a:blip r:embed="rId15"/>
          <a:srcRect/>
          <a:stretch>
            <a:fillRect/>
          </a:stretch>
        </p:blipFill>
        <p:spPr>
          <a:xfrm rot="10800000">
            <a:off x="3047" y="4919729"/>
            <a:ext cx="12188952" cy="1955345"/>
          </a:xfrm>
          <a:prstGeom prst="rect">
            <a:avLst/>
          </a:prstGeom>
          <a:effectLst>
            <a:glow rad="38100">
              <a:schemeClr val="accent4">
                <a:lumMod val="20000"/>
                <a:lumOff val="80000"/>
                <a:alpha val="13000"/>
              </a:schemeClr>
            </a:glow>
            <a:softEdge rad="0"/>
          </a:effectLst>
        </p:spPr>
      </p:pic>
      <p:sp>
        <p:nvSpPr>
          <p:cNvPr id="10" name="TextBox 9"/>
          <p:cNvSpPr txBox="1"/>
          <p:nvPr userDrawn="1"/>
        </p:nvSpPr>
        <p:spPr>
          <a:xfrm>
            <a:off x="211494" y="6495181"/>
            <a:ext cx="2438400" cy="276999"/>
          </a:xfrm>
          <a:prstGeom prst="rect">
            <a:avLst/>
          </a:prstGeom>
          <a:noFill/>
          <a:ln>
            <a:noFill/>
          </a:ln>
        </p:spPr>
        <p:txBody>
          <a:bodyPr wrap="square">
            <a:spAutoFit/>
          </a:bodyPr>
          <a:lstStyle/>
          <a:p>
            <a:pPr algn="l" eaLnBrk="0" fontAlgn="base" hangingPunct="0">
              <a:spcBef>
                <a:spcPct val="0"/>
              </a:spcBef>
              <a:spcAft>
                <a:spcPct val="0"/>
              </a:spcAft>
              <a:defRPr/>
            </a:pPr>
            <a:r>
              <a:rPr lang="en-US" sz="1200" b="1">
                <a:solidFill>
                  <a:schemeClr val="bg1"/>
                </a:solidFill>
                <a:latin typeface="Helvetica" panose="020B0604020202030204" pitchFamily="34" charset="0"/>
              </a:rPr>
              <a:t>fisherphillips.com</a:t>
            </a:r>
          </a:p>
        </p:txBody>
      </p:sp>
      <p:sp>
        <p:nvSpPr>
          <p:cNvPr id="4" name="Date Placeholder 3">
            <a:extLst>
              <a:ext uri="{FF2B5EF4-FFF2-40B4-BE49-F238E27FC236}">
                <a16:creationId xmlns:a16="http://schemas.microsoft.com/office/drawing/2014/main" xmlns="" id="{B2E67890-EAD8-4ADA-BBA4-E3D0F3C5C7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043F78-FBE8-479E-AF5C-B4BA823541C2}" type="datetime1">
              <a:rPr lang="en-US" smtClean="0"/>
              <a:t>3/23/2020</a:t>
            </a:fld>
            <a:endParaRPr lang="en-US"/>
          </a:p>
        </p:txBody>
      </p:sp>
      <p:sp>
        <p:nvSpPr>
          <p:cNvPr id="5" name="Footer Placeholder 4">
            <a:extLst>
              <a:ext uri="{FF2B5EF4-FFF2-40B4-BE49-F238E27FC236}">
                <a16:creationId xmlns:a16="http://schemas.microsoft.com/office/drawing/2014/main" xmlns="" id="{F6E63893-9B97-4E72-9944-04C388A2E0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909D5F22-B7FE-4F39-9886-E0ADEE3680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8ED3E8-DA8D-4C87-AC13-D8A0D53845D2}" type="slidenum">
              <a:rPr lang="en-US" smtClean="0"/>
              <a:t>‹#›</a:t>
            </a:fld>
            <a:endParaRPr lang="en-US"/>
          </a:p>
        </p:txBody>
      </p:sp>
    </p:spTree>
    <p:extLst>
      <p:ext uri="{BB962C8B-B14F-4D97-AF65-F5344CB8AC3E}">
        <p14:creationId xmlns:p14="http://schemas.microsoft.com/office/powerpoint/2010/main" val="23137884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000" kern="1200">
          <a:solidFill>
            <a:schemeClr val="bg2">
              <a:lumMod val="25000"/>
            </a:schemeClr>
          </a:solidFill>
          <a:latin typeface="Helvetica" panose="020B06040202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lumMod val="25000"/>
            </a:schemeClr>
          </a:solidFill>
          <a:latin typeface="Helvetica" panose="020B06040202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lumMod val="25000"/>
            </a:schemeClr>
          </a:solidFill>
          <a:latin typeface="Helvetica" panose="020B06040202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lumMod val="25000"/>
            </a:schemeClr>
          </a:solidFill>
          <a:latin typeface="Helvetica" panose="020B06040202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Helvetica" panose="020B06040202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lumMod val="25000"/>
            </a:schemeClr>
          </a:solidFill>
          <a:latin typeface="Helvetica" panose="020B06040202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rsmith@fpsafetysolutions.com" TargetMode="External"/><Relationship Id="rId2" Type="http://schemas.openxmlformats.org/officeDocument/2006/relationships/hyperlink" Target="mailto:tvance@fisherphillips.com" TargetMode="External"/><Relationship Id="rId1" Type="http://schemas.openxmlformats.org/officeDocument/2006/relationships/slideLayout" Target="../slideLayouts/slideLayout4.xml"/><Relationship Id="rId4" Type="http://schemas.openxmlformats.org/officeDocument/2006/relationships/image" Target="../media/image2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cap="small">
                <a:solidFill>
                  <a:schemeClr val="tx1"/>
                </a:solidFill>
                <a:latin typeface="Gill Sans MT" panose="020B0502020104020203" pitchFamily="34" charset="0"/>
                <a:cs typeface="Arial" panose="020B0604020202020204" pitchFamily="34" charset="0"/>
              </a:rPr>
              <a:t>THE CORONAVIRUS AND YOUR WORKPLACE</a:t>
            </a:r>
          </a:p>
        </p:txBody>
      </p:sp>
      <p:sp>
        <p:nvSpPr>
          <p:cNvPr id="3" name="Subtitle 2"/>
          <p:cNvSpPr>
            <a:spLocks noGrp="1"/>
          </p:cNvSpPr>
          <p:nvPr>
            <p:ph type="subTitle" idx="1"/>
          </p:nvPr>
        </p:nvSpPr>
        <p:spPr>
          <a:xfrm>
            <a:off x="1715815" y="3651337"/>
            <a:ext cx="9401034" cy="2017015"/>
          </a:xfrm>
        </p:spPr>
        <p:txBody>
          <a:bodyPr>
            <a:normAutofit fontScale="70000" lnSpcReduction="20000"/>
          </a:bodyPr>
          <a:lstStyle/>
          <a:p>
            <a:r>
              <a:rPr lang="en-US">
                <a:latin typeface="Gill Sans MT" panose="020B0502020104020203" pitchFamily="34" charset="0"/>
              </a:rPr>
              <a:t>Presented by:</a:t>
            </a:r>
          </a:p>
          <a:p>
            <a:r>
              <a:rPr lang="en-US" b="1">
                <a:latin typeface="Gill Sans MT" panose="020B0502020104020203" pitchFamily="34" charset="0"/>
              </a:rPr>
              <a:t>Travis Vance </a:t>
            </a:r>
          </a:p>
          <a:p>
            <a:r>
              <a:rPr lang="en-US" b="1">
                <a:latin typeface="Gill Sans MT" panose="020B0502020104020203" pitchFamily="34" charset="0"/>
              </a:rPr>
              <a:t>Fisher &amp; Phillips LLP</a:t>
            </a:r>
          </a:p>
          <a:p>
            <a:r>
              <a:rPr lang="en-US" b="1">
                <a:latin typeface="Gill Sans MT" panose="020B0502020104020203" pitchFamily="34" charset="0"/>
              </a:rPr>
              <a:t>Robert Smith</a:t>
            </a:r>
          </a:p>
          <a:p>
            <a:r>
              <a:rPr lang="en-US" b="1">
                <a:latin typeface="Gill Sans MT" panose="020B0502020104020203" pitchFamily="34" charset="0"/>
              </a:rPr>
              <a:t>Fisher Phillips Safety Solutions</a:t>
            </a:r>
            <a:r>
              <a:rPr lang="en-US">
                <a:latin typeface="Gill Sans MT" panose="020B0502020104020203" pitchFamily="34" charset="0"/>
              </a:rPr>
              <a:t/>
            </a:r>
            <a:br>
              <a:rPr lang="en-US">
                <a:latin typeface="Gill Sans MT" panose="020B0502020104020203" pitchFamily="34" charset="0"/>
              </a:rPr>
            </a:br>
            <a:r>
              <a:rPr lang="en-US">
                <a:latin typeface="Gill Sans MT" panose="020B0502020104020203" pitchFamily="34" charset="0"/>
              </a:rPr>
              <a:t/>
            </a:r>
            <a:br>
              <a:rPr lang="en-US">
                <a:latin typeface="Gill Sans MT" panose="020B0502020104020203" pitchFamily="34" charset="0"/>
              </a:rPr>
            </a:br>
            <a:r>
              <a:rPr lang="en-US">
                <a:latin typeface="Gill Sans MT" panose="020B0502020104020203" pitchFamily="34" charset="0"/>
              </a:rPr>
              <a:t>March 23, 2020</a:t>
            </a:r>
          </a:p>
        </p:txBody>
      </p:sp>
      <p:pic>
        <p:nvPicPr>
          <p:cNvPr id="4" name="Picture 3"/>
          <p:cNvPicPr>
            <a:picLocks noChangeAspect="1"/>
          </p:cNvPicPr>
          <p:nvPr/>
        </p:nvPicPr>
        <p:blipFill>
          <a:blip r:embed="rId2"/>
          <a:srcRect/>
          <a:stretch>
            <a:fillRect/>
          </a:stretch>
        </p:blipFill>
        <p:spPr>
          <a:xfrm>
            <a:off x="88899" y="2283745"/>
            <a:ext cx="1704975" cy="1704975"/>
          </a:xfrm>
          <a:prstGeom prst="rect">
            <a:avLst/>
          </a:prstGeom>
        </p:spPr>
      </p:pic>
      <p:pic>
        <p:nvPicPr>
          <p:cNvPr id="5" name="Picture 4"/>
          <p:cNvPicPr>
            <a:picLocks noChangeAspect="1"/>
          </p:cNvPicPr>
          <p:nvPr/>
        </p:nvPicPr>
        <p:blipFill>
          <a:blip r:embed="rId3"/>
          <a:srcRect/>
          <a:stretch>
            <a:fillRect/>
          </a:stretch>
        </p:blipFill>
        <p:spPr>
          <a:xfrm>
            <a:off x="88898" y="4406900"/>
            <a:ext cx="1704975" cy="1638300"/>
          </a:xfrm>
          <a:prstGeom prst="rect">
            <a:avLst/>
          </a:prstGeom>
        </p:spPr>
      </p:pic>
    </p:spTree>
    <p:extLst>
      <p:ext uri="{BB962C8B-B14F-4D97-AF65-F5344CB8AC3E}">
        <p14:creationId xmlns:p14="http://schemas.microsoft.com/office/powerpoint/2010/main" val="30124931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590CAA4D-2427-4259-BB30-0B366F9CDCCA}"/>
              </a:ext>
            </a:extLst>
          </p:cNvPr>
          <p:cNvPicPr>
            <a:picLocks noGrp="1" noChangeAspect="1"/>
          </p:cNvPicPr>
          <p:nvPr>
            <p:ph idx="1"/>
          </p:nvPr>
        </p:nvPicPr>
        <p:blipFill>
          <a:blip r:embed="rId2"/>
          <a:srcRect b="9353"/>
          <a:stretch>
            <a:fillRect/>
          </a:stretch>
        </p:blipFill>
        <p:spPr>
          <a:xfrm>
            <a:off x="20" y="1"/>
            <a:ext cx="12191980" cy="6216557"/>
          </a:xfrm>
          <a:custGeom>
            <a:avLst/>
            <a:gdLst/>
            <a:ahLst/>
            <a:cxnLst/>
            <a:rect l="l" t="t" r="r" b="b"/>
            <a:pathLst>
              <a:path w="12188952" h="6216557">
                <a:moveTo>
                  <a:pt x="0" y="0"/>
                </a:moveTo>
                <a:lnTo>
                  <a:pt x="12188952" y="0"/>
                </a:lnTo>
                <a:lnTo>
                  <a:pt x="12188952" y="5609705"/>
                </a:lnTo>
                <a:lnTo>
                  <a:pt x="12049115" y="5640762"/>
                </a:lnTo>
                <a:cubicBezTo>
                  <a:pt x="10313281" y="6006147"/>
                  <a:pt x="8275571" y="6216557"/>
                  <a:pt x="6096001" y="6216557"/>
                </a:cubicBezTo>
                <a:cubicBezTo>
                  <a:pt x="3916432" y="6216557"/>
                  <a:pt x="1878721" y="6006147"/>
                  <a:pt x="142887" y="5640762"/>
                </a:cubicBezTo>
                <a:lnTo>
                  <a:pt x="0" y="5609028"/>
                </a:lnTo>
                <a:close/>
              </a:path>
            </a:pathLst>
          </a:custGeom>
        </p:spPr>
      </p:pic>
    </p:spTree>
    <p:extLst>
      <p:ext uri="{BB962C8B-B14F-4D97-AF65-F5344CB8AC3E}">
        <p14:creationId xmlns:p14="http://schemas.microsoft.com/office/powerpoint/2010/main" val="553376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B239EE1-0DCB-4482-8F26-D129B0C4043F}"/>
              </a:ext>
            </a:extLst>
          </p:cNvPr>
          <p:cNvPicPr>
            <a:picLocks noGrp="1" noChangeAspect="1"/>
          </p:cNvPicPr>
          <p:nvPr>
            <p:ph idx="1"/>
          </p:nvPr>
        </p:nvPicPr>
        <p:blipFill>
          <a:blip r:embed="rId2"/>
          <a:srcRect t="4334" r="-1" b="-1"/>
          <a:stretch>
            <a:fillRect/>
          </a:stretch>
        </p:blipFill>
        <p:spPr>
          <a:xfrm>
            <a:off x="321733" y="321733"/>
            <a:ext cx="11548534" cy="6214534"/>
          </a:xfrm>
          <a:prstGeom prst="rect">
            <a:avLst/>
          </a:prstGeom>
        </p:spPr>
      </p:pic>
    </p:spTree>
    <p:extLst>
      <p:ext uri="{BB962C8B-B14F-4D97-AF65-F5344CB8AC3E}">
        <p14:creationId xmlns:p14="http://schemas.microsoft.com/office/powerpoint/2010/main" val="2904720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8F3FD195-1967-49B2-B247-9BDDB75E89F9}"/>
              </a:ext>
            </a:extLst>
          </p:cNvPr>
          <p:cNvPicPr>
            <a:picLocks noGrp="1" noChangeAspect="1"/>
          </p:cNvPicPr>
          <p:nvPr>
            <p:ph idx="1"/>
          </p:nvPr>
        </p:nvPicPr>
        <p:blipFill>
          <a:blip r:embed="rId2"/>
          <a:srcRect/>
          <a:stretch>
            <a:fillRect/>
          </a:stretch>
        </p:blipFill>
        <p:spPr>
          <a:xfrm>
            <a:off x="20" y="10"/>
            <a:ext cx="12191980" cy="6857990"/>
          </a:xfrm>
          <a:prstGeom prst="rect">
            <a:avLst/>
          </a:prstGeom>
        </p:spPr>
      </p:pic>
    </p:spTree>
    <p:extLst>
      <p:ext uri="{BB962C8B-B14F-4D97-AF65-F5344CB8AC3E}">
        <p14:creationId xmlns:p14="http://schemas.microsoft.com/office/powerpoint/2010/main" val="13301654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all">
                <a:solidFill>
                  <a:prstClr val="black"/>
                </a:solidFill>
                <a:latin typeface="Gill Sans MT" panose="020B0502020104020203"/>
              </a:rPr>
              <a:t>Considerations for employers</a:t>
            </a:r>
            <a:endParaRPr lang="en-US">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957441" y="1543591"/>
            <a:ext cx="10934627" cy="4840761"/>
          </a:xfrm>
        </p:spPr>
        <p:txBody>
          <a:bodyPr>
            <a:normAutofit/>
          </a:bodyPr>
          <a:lstStyle/>
          <a:p>
            <a:pPr algn="l"/>
            <a:r>
              <a:rPr lang="en-US">
                <a:latin typeface="Gill Sans MT" panose="020B0502020104020203" pitchFamily="34" charset="0"/>
              </a:rPr>
              <a:t>Educate your supply chain. </a:t>
            </a:r>
            <a:br>
              <a:rPr lang="en-US">
                <a:latin typeface="Gill Sans MT" panose="020B0502020104020203" pitchFamily="34" charset="0"/>
              </a:rPr>
            </a:br>
            <a:endParaRPr lang="en-US">
              <a:latin typeface="Gill Sans MT" panose="020B0502020104020203" pitchFamily="34" charset="0"/>
            </a:endParaRPr>
          </a:p>
          <a:p>
            <a:pPr algn="l"/>
            <a:r>
              <a:rPr lang="en-US">
                <a:latin typeface="Gill Sans MT" panose="020B0502020104020203" pitchFamily="34" charset="0"/>
              </a:rPr>
              <a:t>Can you ask employees to stay at home if they exhibit symptoms of coronavirus or the flu? </a:t>
            </a:r>
            <a:r>
              <a:rPr lang="en-US" b="1">
                <a:latin typeface="Gill Sans MT" panose="020B0502020104020203" pitchFamily="34" charset="0"/>
              </a:rPr>
              <a:t>Yes.</a:t>
            </a:r>
            <a:r>
              <a:rPr lang="en-US">
                <a:latin typeface="Gill Sans MT" panose="020B0502020104020203" pitchFamily="34" charset="0"/>
              </a:rPr>
              <a:t> Ask them to seek medical attention and get tested for COVID-19.</a:t>
            </a:r>
            <a:br>
              <a:rPr lang="en-US">
                <a:latin typeface="Gill Sans MT" panose="020B0502020104020203" pitchFamily="34" charset="0"/>
              </a:rPr>
            </a:br>
            <a:r>
              <a:rPr lang="en-US">
                <a:latin typeface="Gill Sans MT" panose="020B0502020104020203" pitchFamily="34" charset="0"/>
              </a:rPr>
              <a:t/>
            </a:r>
            <a:br>
              <a:rPr lang="en-US">
                <a:latin typeface="Gill Sans MT" panose="020B0502020104020203" pitchFamily="34" charset="0"/>
              </a:rPr>
            </a:br>
            <a:r>
              <a:rPr lang="en-US">
                <a:latin typeface="Gill Sans MT" panose="020B0502020104020203" pitchFamily="34" charset="0"/>
              </a:rPr>
              <a:t>Can you ask an employee why he or she missed work? </a:t>
            </a:r>
            <a:r>
              <a:rPr lang="en-US" b="1">
                <a:latin typeface="Gill Sans MT" panose="020B0502020104020203" pitchFamily="34" charset="0"/>
              </a:rPr>
              <a:t>Yes</a:t>
            </a:r>
            <a:r>
              <a:rPr lang="en-US">
                <a:latin typeface="Gill Sans MT" panose="020B0502020104020203" pitchFamily="34" charset="0"/>
              </a:rPr>
              <a:t>.  Can you ask them to leave work? </a:t>
            </a:r>
            <a:r>
              <a:rPr lang="en-US" b="1">
                <a:latin typeface="Gill Sans MT" panose="020B0502020104020203" pitchFamily="34" charset="0"/>
              </a:rPr>
              <a:t>Yes</a:t>
            </a:r>
            <a:r>
              <a:rPr lang="en-US">
                <a:latin typeface="Gill Sans MT" panose="020B0502020104020203" pitchFamily="34" charset="0"/>
              </a:rPr>
              <a:t>, under most circumstances.</a:t>
            </a:r>
          </a:p>
          <a:p>
            <a:pPr algn="l"/>
            <a:r>
              <a:rPr lang="en-US">
                <a:latin typeface="Gill Sans MT" panose="020B0502020104020203" pitchFamily="34" charset="0"/>
              </a:rPr>
              <a:t>Many clients are requesting medical notes from employees prior to returning to work, especially that was a prior practice. However, EEOC and OSHA has cautioned employers that employees may not be able to reach physicians. </a:t>
            </a:r>
          </a:p>
        </p:txBody>
      </p:sp>
    </p:spTree>
    <p:extLst>
      <p:ext uri="{BB962C8B-B14F-4D97-AF65-F5344CB8AC3E}">
        <p14:creationId xmlns:p14="http://schemas.microsoft.com/office/powerpoint/2010/main" val="15903898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46CD651-7C58-4EDF-BA0B-BA3EDA98D5EC}"/>
              </a:ext>
            </a:extLst>
          </p:cNvPr>
          <p:cNvSpPr>
            <a:spLocks noGrp="1"/>
          </p:cNvSpPr>
          <p:nvPr>
            <p:ph type="title"/>
          </p:nvPr>
        </p:nvSpPr>
        <p:spPr/>
        <p:txBody>
          <a:bodyPr>
            <a:normAutofit fontScale="90000"/>
          </a:bodyPr>
          <a:lstStyle/>
          <a:p>
            <a:pPr algn="ctr"/>
            <a:r>
              <a:rPr lang="en-US" sz="4400" b="1">
                <a:latin typeface="Gill Sans MT" panose="020B0502020104020203" pitchFamily="34" charset="0"/>
              </a:rPr>
              <a:t>New CDC Guidance on </a:t>
            </a:r>
            <a:br>
              <a:rPr lang="en-US" sz="4400" b="1">
                <a:latin typeface="Gill Sans MT" panose="020B0502020104020203" pitchFamily="34" charset="0"/>
              </a:rPr>
            </a:br>
            <a:r>
              <a:rPr lang="en-US" sz="4400" b="1">
                <a:latin typeface="Gill Sans MT" panose="020B0502020104020203" pitchFamily="34" charset="0"/>
              </a:rPr>
              <a:t>Returning to Work</a:t>
            </a:r>
            <a:r>
              <a:rPr lang="en-US"/>
              <a:t/>
            </a:r>
            <a:br>
              <a:rPr lang="en-US"/>
            </a:br>
            <a:endParaRPr lang="en-US"/>
          </a:p>
        </p:txBody>
      </p:sp>
      <p:sp>
        <p:nvSpPr>
          <p:cNvPr id="3" name="Content Placeholder 2">
            <a:extLst>
              <a:ext uri="{FF2B5EF4-FFF2-40B4-BE49-F238E27FC236}">
                <a16:creationId xmlns:a16="http://schemas.microsoft.com/office/drawing/2014/main" xmlns="" id="{3BA3FAF4-53B1-4AA4-B84F-F9E3B937B41D}"/>
              </a:ext>
            </a:extLst>
          </p:cNvPr>
          <p:cNvSpPr>
            <a:spLocks noGrp="1"/>
          </p:cNvSpPr>
          <p:nvPr>
            <p:ph idx="1"/>
          </p:nvPr>
        </p:nvSpPr>
        <p:spPr>
          <a:xfrm>
            <a:off x="427121" y="1479944"/>
            <a:ext cx="11302569" cy="4818588"/>
          </a:xfrm>
        </p:spPr>
        <p:txBody>
          <a:bodyPr>
            <a:normAutofit fontScale="55000" lnSpcReduction="20000"/>
          </a:bodyPr>
          <a:lstStyle/>
          <a:p>
            <a:pPr marL="0" indent="0">
              <a:buNone/>
            </a:pPr>
            <a:r>
              <a:rPr lang="en-US">
                <a:latin typeface="Gill Sans MT" panose="020B0502020104020203" pitchFamily="34" charset="0"/>
              </a:rPr>
              <a:t>1)	Time-since-illness-onset and time-since-recovery strategy (non-test-based strategy)*</a:t>
            </a:r>
          </a:p>
          <a:p>
            <a:r>
              <a:rPr lang="en-US">
                <a:latin typeface="Gill Sans MT" panose="020B0502020104020203" pitchFamily="34" charset="0"/>
              </a:rPr>
              <a:t>Persons with COVID-19 who have symptoms and were directed to care for themselves at home may discontinue home isolation under the  following conditions:</a:t>
            </a:r>
          </a:p>
          <a:p>
            <a:r>
              <a:rPr lang="en-US">
                <a:latin typeface="Gill Sans MT" panose="020B0502020104020203" pitchFamily="34" charset="0"/>
              </a:rPr>
              <a:t>At least 3 days (72 hours) have passed since recovery defined as resolution of fever without the use of fever-reducing medications and improvement in respiratory symptoms (e.g., cough, shortness of breath); and,</a:t>
            </a:r>
          </a:p>
          <a:p>
            <a:r>
              <a:rPr lang="en-US">
                <a:latin typeface="Gill Sans MT" panose="020B0502020104020203" pitchFamily="34" charset="0"/>
              </a:rPr>
              <a:t>At least 7 days have passed since symptoms first appeared.</a:t>
            </a:r>
          </a:p>
          <a:p>
            <a:pPr marL="0" indent="0">
              <a:buNone/>
            </a:pPr>
            <a:r>
              <a:rPr lang="en-US">
                <a:latin typeface="Gill Sans MT" panose="020B0502020104020203" pitchFamily="34" charset="0"/>
              </a:rPr>
              <a:t>2)	Test-based strategy (simplified from initial protocol) Previous recommendations for a test-based strategy remain applicable; however, a test-based strategy is contingent on the availability of ample testing supplies and laboratory capacity as well as convenient access to testing. For jurisdictions that choose to use a test-based strategy, the recommended protocol has been simplified so that only one swab is needed at every sampling.</a:t>
            </a:r>
          </a:p>
          <a:p>
            <a:r>
              <a:rPr lang="en-US">
                <a:latin typeface="Gill Sans MT" panose="020B0502020104020203" pitchFamily="34" charset="0"/>
              </a:rPr>
              <a:t>Persons who have COVID-19 who have symptoms and were directed to care for themselves at home may discontinue home isolation under the following conditions:</a:t>
            </a:r>
          </a:p>
          <a:p>
            <a:r>
              <a:rPr lang="en-US">
                <a:latin typeface="Gill Sans MT" panose="020B0502020104020203" pitchFamily="34" charset="0"/>
              </a:rPr>
              <a:t>Resolution of fever without the use of fever-reducing medications and</a:t>
            </a:r>
          </a:p>
          <a:p>
            <a:r>
              <a:rPr lang="en-US">
                <a:latin typeface="Gill Sans MT" panose="020B0502020104020203" pitchFamily="34" charset="0"/>
              </a:rPr>
              <a:t>Improvement in respiratory symptoms (e.g., cough, shortness of breath) and</a:t>
            </a:r>
          </a:p>
          <a:p>
            <a:r>
              <a:rPr lang="en-US">
                <a:latin typeface="Gill Sans MT" panose="020B0502020104020203" pitchFamily="34" charset="0"/>
              </a:rPr>
              <a:t>Negative results of an FDA Emergency Use Authorized molecular assay for COVID-19 from at least two consecutive nasopharyngeal swab specimens collected ≥24 hours apart** (total of two negative specimens). See Interim Guidelines for Collecting, Handling, and Testing Clinical Specimens from Persons Under Investigation (PUIs) for 2019 Novel Coronavirus (2019-nCoV)for specimen collection guidance.</a:t>
            </a:r>
          </a:p>
          <a:p>
            <a:pPr marL="0" indent="0">
              <a:buNone/>
            </a:pPr>
            <a:r>
              <a:rPr lang="en-US">
                <a:latin typeface="Gill Sans MT" panose="020B0502020104020203" pitchFamily="34" charset="0"/>
              </a:rPr>
              <a:t>3)	Individuals with laboratory-confirmed COVID-19 who have not had any symptoms may discontinue home isolation when at least 7 days have passed since the date of their first positive COVID-19 diagnostic  test and have had no subsequent illness.</a:t>
            </a:r>
          </a:p>
          <a:p>
            <a:endParaRPr lang="en-US"/>
          </a:p>
          <a:p>
            <a:endParaRPr lang="en-US"/>
          </a:p>
        </p:txBody>
      </p:sp>
    </p:spTree>
    <p:extLst>
      <p:ext uri="{BB962C8B-B14F-4D97-AF65-F5344CB8AC3E}">
        <p14:creationId xmlns:p14="http://schemas.microsoft.com/office/powerpoint/2010/main" val="24272275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70860B8-FD8A-49F8-9623-EA13DB25B563}"/>
              </a:ext>
            </a:extLst>
          </p:cNvPr>
          <p:cNvSpPr>
            <a:spLocks noGrp="1"/>
          </p:cNvSpPr>
          <p:nvPr>
            <p:ph type="title"/>
          </p:nvPr>
        </p:nvSpPr>
        <p:spPr>
          <a:xfrm>
            <a:off x="838200" y="365126"/>
            <a:ext cx="10515600" cy="675110"/>
          </a:xfrm>
        </p:spPr>
        <p:txBody>
          <a:bodyPr>
            <a:normAutofit/>
          </a:bodyPr>
          <a:lstStyle/>
          <a:p>
            <a:pPr algn="ctr"/>
            <a:r>
              <a:rPr lang="en-US" b="1">
                <a:latin typeface="Gill Sans MT" panose="020B0502020104020203" pitchFamily="34" charset="0"/>
              </a:rPr>
              <a:t>List Your Issues</a:t>
            </a:r>
            <a:endParaRPr lang="en-US" b="1"/>
          </a:p>
        </p:txBody>
      </p:sp>
      <p:sp>
        <p:nvSpPr>
          <p:cNvPr id="3" name="Content Placeholder 2">
            <a:extLst>
              <a:ext uri="{FF2B5EF4-FFF2-40B4-BE49-F238E27FC236}">
                <a16:creationId xmlns:a16="http://schemas.microsoft.com/office/drawing/2014/main" xmlns="" id="{F1EE93D1-AB25-498A-9E3C-B1B029EAB9C9}"/>
              </a:ext>
            </a:extLst>
          </p:cNvPr>
          <p:cNvSpPr>
            <a:spLocks noGrp="1"/>
          </p:cNvSpPr>
          <p:nvPr>
            <p:ph idx="1"/>
          </p:nvPr>
        </p:nvSpPr>
        <p:spPr>
          <a:xfrm>
            <a:off x="838200" y="1140903"/>
            <a:ext cx="10515600" cy="5036060"/>
          </a:xfrm>
        </p:spPr>
        <p:txBody>
          <a:bodyPr>
            <a:normAutofit fontScale="92500" lnSpcReduction="10000"/>
          </a:bodyPr>
          <a:lstStyle/>
          <a:p>
            <a:r>
              <a:rPr lang="en-US">
                <a:latin typeface="Gill Sans MT" panose="020B0502020104020203" pitchFamily="34" charset="0"/>
              </a:rPr>
              <a:t>Getting employees to come to work.</a:t>
            </a:r>
          </a:p>
          <a:p>
            <a:r>
              <a:rPr lang="en-US">
                <a:latin typeface="Gill Sans MT" panose="020B0502020104020203" pitchFamily="34" charset="0"/>
              </a:rPr>
              <a:t>Protecting Employees and limiting opportunities for spread.</a:t>
            </a:r>
          </a:p>
          <a:p>
            <a:pPr lvl="1">
              <a:buFont typeface="Courier New" panose="02070309020205020404" pitchFamily="49" charset="0"/>
              <a:buChar char="o"/>
            </a:pPr>
            <a:r>
              <a:rPr lang="en-US">
                <a:latin typeface="Gill Sans MT" panose="020B0502020104020203" pitchFamily="34" charset="0"/>
              </a:rPr>
              <a:t>Office setting? Retail or Hospitality? Healthcare? Employees going to commercial or home sites? Travel?</a:t>
            </a:r>
          </a:p>
          <a:p>
            <a:r>
              <a:rPr lang="en-US">
                <a:latin typeface="Gill Sans MT" panose="020B0502020104020203" pitchFamily="34" charset="0"/>
              </a:rPr>
              <a:t>Excluding people who may have been exposed.</a:t>
            </a:r>
          </a:p>
          <a:p>
            <a:r>
              <a:rPr lang="en-US">
                <a:latin typeface="Gill Sans MT" panose="020B0502020104020203" pitchFamily="34" charset="0"/>
              </a:rPr>
              <a:t>How to keep sick employees from coming to work?</a:t>
            </a:r>
          </a:p>
          <a:p>
            <a:r>
              <a:rPr lang="en-US">
                <a:latin typeface="Gill Sans MT" panose="020B0502020104020203" pitchFamily="34" charset="0"/>
              </a:rPr>
              <a:t>PTO/Sick Pay?</a:t>
            </a:r>
          </a:p>
          <a:p>
            <a:pPr lvl="1">
              <a:buFont typeface="Courier New" panose="02070309020205020404" pitchFamily="49" charset="0"/>
              <a:buChar char="o"/>
            </a:pPr>
            <a:r>
              <a:rPr lang="en-US">
                <a:latin typeface="Gill Sans MT" panose="020B0502020104020203" pitchFamily="34" charset="0"/>
              </a:rPr>
              <a:t>How funded?</a:t>
            </a:r>
          </a:p>
          <a:p>
            <a:pPr lvl="1">
              <a:buFont typeface="Courier New" panose="02070309020205020404" pitchFamily="49" charset="0"/>
              <a:buChar char="o"/>
            </a:pPr>
            <a:r>
              <a:rPr lang="en-US">
                <a:latin typeface="Gill Sans MT" panose="020B0502020104020203" pitchFamily="34" charset="0"/>
              </a:rPr>
              <a:t>What happens when PTO is exhausted?</a:t>
            </a:r>
          </a:p>
          <a:p>
            <a:r>
              <a:rPr lang="en-US">
                <a:latin typeface="Gill Sans MT" panose="020B0502020104020203" pitchFamily="34" charset="0"/>
              </a:rPr>
              <a:t>Attendance rules.</a:t>
            </a:r>
          </a:p>
          <a:p>
            <a:r>
              <a:rPr lang="en-US">
                <a:latin typeface="Gill Sans MT" panose="020B0502020104020203" pitchFamily="34" charset="0"/>
              </a:rPr>
              <a:t>Wage Hour compliance.</a:t>
            </a:r>
          </a:p>
          <a:p>
            <a:r>
              <a:rPr lang="en-US">
                <a:latin typeface="Gill Sans MT" panose="020B0502020104020203" pitchFamily="34" charset="0"/>
              </a:rPr>
              <a:t>Avoiding setting precedents.</a:t>
            </a:r>
          </a:p>
          <a:p>
            <a:endParaRPr lang="en-US"/>
          </a:p>
          <a:p>
            <a:endParaRPr lang="en-US"/>
          </a:p>
        </p:txBody>
      </p:sp>
    </p:spTree>
    <p:extLst>
      <p:ext uri="{BB962C8B-B14F-4D97-AF65-F5344CB8AC3E}">
        <p14:creationId xmlns:p14="http://schemas.microsoft.com/office/powerpoint/2010/main" val="1077138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all">
                <a:solidFill>
                  <a:prstClr val="black"/>
                </a:solidFill>
                <a:latin typeface="Gill Sans MT" panose="020B0502020104020203"/>
              </a:rPr>
              <a:t>Masking the problem?</a:t>
            </a:r>
            <a:endParaRPr lang="en-US">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869115" y="2090058"/>
            <a:ext cx="7306056" cy="5120821"/>
          </a:xfrm>
        </p:spPr>
        <p:txBody>
          <a:bodyPr>
            <a:normAutofit/>
          </a:bodyPr>
          <a:lstStyle/>
          <a:p>
            <a:pPr marL="228600" lvl="0" indent="-228600" algn="l">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Under OSHA’s respiratory protection standard, a respirator must be provided to employees only “when such equipment is necessary to protect the health of such employees.”</a:t>
            </a:r>
          </a:p>
          <a:p>
            <a:pPr marL="228600" lvl="0" indent="-228600" algn="l">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OSHA rules provide guidance on when a respirator is </a:t>
            </a:r>
            <a:r>
              <a:rPr lang="en-US" u="sng">
                <a:solidFill>
                  <a:sysClr val="windowText" lastClr="000000"/>
                </a:solidFill>
                <a:latin typeface="Gill Sans MT" panose="020B0502020104020203"/>
              </a:rPr>
              <a:t>not </a:t>
            </a:r>
            <a:r>
              <a:rPr lang="en-US">
                <a:solidFill>
                  <a:sysClr val="windowText" lastClr="000000"/>
                </a:solidFill>
                <a:latin typeface="Gill Sans MT" panose="020B0502020104020203"/>
              </a:rPr>
              <a:t>required: “an employer </a:t>
            </a:r>
            <a:r>
              <a:rPr lang="en-US" b="1" u="sng">
                <a:solidFill>
                  <a:sysClr val="windowText" lastClr="000000"/>
                </a:solidFill>
                <a:latin typeface="Gill Sans MT" panose="020B0502020104020203"/>
              </a:rPr>
              <a:t>may</a:t>
            </a:r>
            <a:r>
              <a:rPr lang="en-US" u="sng">
                <a:solidFill>
                  <a:sysClr val="windowText" lastClr="000000"/>
                </a:solidFill>
                <a:latin typeface="Gill Sans MT" panose="020B0502020104020203"/>
              </a:rPr>
              <a:t> provide </a:t>
            </a:r>
            <a:r>
              <a:rPr lang="en-US">
                <a:solidFill>
                  <a:sysClr val="windowText" lastClr="000000"/>
                </a:solidFill>
                <a:latin typeface="Gill Sans MT" panose="020B0502020104020203"/>
              </a:rPr>
              <a:t>respirators at the request of employees or permit employees to use their own respirators, if the employer determines that such respirator use will not in itself create a hazard” (29 C.F.R. 1910.134(c)(2)).  </a:t>
            </a:r>
          </a:p>
          <a:p>
            <a:endParaRPr lang="en-US"/>
          </a:p>
        </p:txBody>
      </p:sp>
      <p:pic>
        <p:nvPicPr>
          <p:cNvPr id="6" name="Picture 2" descr="Image result for coronavirus mask">
            <a:extLst>
              <a:ext uri="{FF2B5EF4-FFF2-40B4-BE49-F238E27FC236}">
                <a16:creationId xmlns:a16="http://schemas.microsoft.com/office/drawing/2014/main" xmlns="" id="{8F91E0E2-11B4-489A-BF45-C12AE26E518A}"/>
              </a:ext>
            </a:extLst>
          </p:cNvPr>
          <p:cNvPicPr>
            <a:picLocks noChangeAspect="1" noChangeArrowheads="1"/>
          </p:cNvPicPr>
          <p:nvPr/>
        </p:nvPicPr>
        <p:blipFill>
          <a:blip r:embed="rId2"/>
          <a:srcRect/>
          <a:stretch>
            <a:fillRect/>
          </a:stretch>
        </p:blipFill>
        <p:spPr>
          <a:xfrm>
            <a:off x="8540303" y="1734517"/>
            <a:ext cx="3486710" cy="23202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5586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89857" y="1782618"/>
            <a:ext cx="7287161" cy="4307032"/>
          </a:xfrm>
        </p:spPr>
        <p:txBody>
          <a:bodyPr>
            <a:normAutofit/>
          </a:bodyPr>
          <a:lstStyle/>
          <a:p>
            <a:pPr marL="228600" lvl="0" indent="-228600" algn="l">
              <a:lnSpc>
                <a:spcPct val="120000"/>
              </a:lnSpc>
              <a:buClr>
                <a:srgbClr val="B71E42"/>
              </a:buClr>
              <a:buSzTx/>
              <a:buFont typeface="Arial" panose="020B0604020202020204" pitchFamily="34" charset="0"/>
              <a:buChar char="•"/>
              <a:defRPr/>
            </a:pPr>
            <a:r>
              <a:rPr lang="en-US" sz="2400">
                <a:solidFill>
                  <a:sysClr val="windowText" lastClr="000000"/>
                </a:solidFill>
                <a:latin typeface="Gill Sans MT" panose="020B0502020104020203"/>
              </a:rPr>
              <a:t>The World Health Organization (WHO) has stated that people only need to wear face masks if they are treating someone who is infected with the coronavirus.</a:t>
            </a:r>
          </a:p>
          <a:p>
            <a:pPr marL="228600" lvl="0" indent="-228600" algn="l">
              <a:lnSpc>
                <a:spcPct val="120000"/>
              </a:lnSpc>
              <a:buClr>
                <a:srgbClr val="B71E42"/>
              </a:buClr>
              <a:buSzTx/>
              <a:buFont typeface="Arial" panose="020B0604020202020204" pitchFamily="34" charset="0"/>
              <a:buChar char="•"/>
              <a:defRPr/>
            </a:pPr>
            <a:r>
              <a:rPr lang="en-US" sz="2400">
                <a:solidFill>
                  <a:sysClr val="windowText" lastClr="000000"/>
                </a:solidFill>
                <a:latin typeface="Gill Sans MT" panose="020B0502020104020203"/>
              </a:rPr>
              <a:t>Doctors agree that the best defense is simply washing your hands. </a:t>
            </a:r>
          </a:p>
          <a:p>
            <a:pPr marL="228600" lvl="0" indent="-228600" algn="l">
              <a:lnSpc>
                <a:spcPct val="120000"/>
              </a:lnSpc>
              <a:buClr>
                <a:srgbClr val="B71E42"/>
              </a:buClr>
              <a:buSzTx/>
              <a:buFont typeface="Arial" panose="020B0604020202020204" pitchFamily="34" charset="0"/>
              <a:buChar char="•"/>
              <a:defRPr/>
            </a:pPr>
            <a:r>
              <a:rPr lang="en-US" sz="2400">
                <a:solidFill>
                  <a:sysClr val="windowText" lastClr="000000"/>
                </a:solidFill>
                <a:latin typeface="Gill Sans MT" panose="020B0502020104020203"/>
              </a:rPr>
              <a:t>There are more appropriate measures of defense than wearing a surgical mask or respirator.</a:t>
            </a:r>
          </a:p>
          <a:p>
            <a:endParaRPr lang="en-US"/>
          </a:p>
        </p:txBody>
      </p:sp>
      <p:sp>
        <p:nvSpPr>
          <p:cNvPr id="2" name="Title 1"/>
          <p:cNvSpPr>
            <a:spLocks noGrp="1"/>
          </p:cNvSpPr>
          <p:nvPr>
            <p:ph type="title"/>
          </p:nvPr>
        </p:nvSpPr>
        <p:spPr>
          <a:xfrm>
            <a:off x="2066544" y="237744"/>
            <a:ext cx="9645650" cy="1452511"/>
          </a:xfrm>
        </p:spPr>
        <p:txBody>
          <a:bodyPr/>
          <a:lstStyle/>
          <a:p>
            <a:r>
              <a:rPr lang="en-US" cap="all">
                <a:solidFill>
                  <a:prstClr val="black"/>
                </a:solidFill>
                <a:latin typeface="Gill Sans MT" panose="020B0502020104020203"/>
              </a:rPr>
              <a:t>Masking the problem?</a:t>
            </a:r>
            <a:endParaRPr lang="en-US"/>
          </a:p>
        </p:txBody>
      </p:sp>
      <p:pic>
        <p:nvPicPr>
          <p:cNvPr id="6" name="Picture 4" descr="Image result for coronavirus mask">
            <a:extLst>
              <a:ext uri="{FF2B5EF4-FFF2-40B4-BE49-F238E27FC236}">
                <a16:creationId xmlns:a16="http://schemas.microsoft.com/office/drawing/2014/main" xmlns="" id="{6B2D3505-0B7A-4AE8-A551-2745C4AAC40F}"/>
              </a:ext>
            </a:extLst>
          </p:cNvPr>
          <p:cNvPicPr>
            <a:picLocks noChangeAspect="1" noChangeArrowheads="1"/>
          </p:cNvPicPr>
          <p:nvPr/>
        </p:nvPicPr>
        <p:blipFill>
          <a:blip r:embed="rId2"/>
          <a:srcRect/>
          <a:stretch>
            <a:fillRect/>
          </a:stretch>
        </p:blipFill>
        <p:spPr>
          <a:xfrm>
            <a:off x="8128756" y="2027739"/>
            <a:ext cx="3813632" cy="2082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44959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all">
                <a:solidFill>
                  <a:prstClr val="black"/>
                </a:solidFill>
                <a:latin typeface="Gill Sans MT" panose="020B0502020104020203"/>
              </a:rPr>
              <a:t>Can an employee simply refuse to work?</a:t>
            </a:r>
            <a:endParaRPr lang="en-US">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960582" y="1810327"/>
            <a:ext cx="8451273" cy="4279323"/>
          </a:xfrm>
        </p:spPr>
        <p:txBody>
          <a:bodyPr>
            <a:normAutofit fontScale="92500" lnSpcReduction="20000"/>
          </a:bodyPr>
          <a:lstStyle/>
          <a:p>
            <a:pPr marL="228600" lvl="0" indent="-228600" algn="l">
              <a:lnSpc>
                <a:spcPct val="110000"/>
              </a:lnSpc>
              <a:buClr>
                <a:srgbClr val="B71E42"/>
              </a:buClr>
              <a:buSzTx/>
              <a:buFont typeface="Arial" panose="020B0604020202020204" pitchFamily="34" charset="0"/>
              <a:buChar char="•"/>
              <a:defRPr/>
            </a:pPr>
            <a:r>
              <a:rPr lang="en-US" sz="2200">
                <a:solidFill>
                  <a:sysClr val="windowText" lastClr="000000"/>
                </a:solidFill>
                <a:latin typeface="Gill Sans MT" panose="020B0502020104020203"/>
              </a:rPr>
              <a:t>An employee’s right to refuse to do a task is protected if all of the following conditions are met:</a:t>
            </a:r>
          </a:p>
          <a:p>
            <a:pPr marL="685800" lvl="1" indent="-228600">
              <a:lnSpc>
                <a:spcPct val="110000"/>
              </a:lnSpc>
              <a:buClr>
                <a:srgbClr val="B71E42"/>
              </a:buClr>
              <a:buSzTx/>
              <a:buFont typeface="Arial" panose="020B0604020202020204" pitchFamily="34" charset="0"/>
              <a:buChar char="•"/>
              <a:defRPr/>
            </a:pPr>
            <a:r>
              <a:rPr lang="en-US" sz="2200">
                <a:solidFill>
                  <a:sysClr val="windowText" lastClr="000000"/>
                </a:solidFill>
                <a:latin typeface="Gill Sans MT" panose="020B0502020104020203"/>
              </a:rPr>
              <a:t>Where possible, you have asked the employer to eliminate the danger, and the employer failed to do so; and</a:t>
            </a:r>
          </a:p>
          <a:p>
            <a:pPr marL="685800" lvl="1" indent="-228600">
              <a:lnSpc>
                <a:spcPct val="110000"/>
              </a:lnSpc>
              <a:buClr>
                <a:srgbClr val="B71E42"/>
              </a:buClr>
              <a:buSzTx/>
              <a:buFont typeface="Arial" panose="020B0604020202020204" pitchFamily="34" charset="0"/>
              <a:buChar char="•"/>
              <a:defRPr/>
            </a:pPr>
            <a:r>
              <a:rPr lang="en-US" sz="2200">
                <a:solidFill>
                  <a:sysClr val="windowText" lastClr="000000"/>
                </a:solidFill>
                <a:latin typeface="Gill Sans MT" panose="020B0502020104020203"/>
              </a:rPr>
              <a:t>You refused to work in “good faith.”  This means that you must genuinely believe that an imminent danger exists; and </a:t>
            </a:r>
          </a:p>
          <a:p>
            <a:pPr marL="685800" lvl="1" indent="-228600">
              <a:lnSpc>
                <a:spcPct val="110000"/>
              </a:lnSpc>
              <a:buClr>
                <a:srgbClr val="B71E42"/>
              </a:buClr>
              <a:buSzTx/>
              <a:buFont typeface="Arial" panose="020B0604020202020204" pitchFamily="34" charset="0"/>
              <a:buChar char="•"/>
              <a:defRPr/>
            </a:pPr>
            <a:r>
              <a:rPr lang="en-US" sz="2200">
                <a:solidFill>
                  <a:sysClr val="windowText" lastClr="000000"/>
                </a:solidFill>
                <a:latin typeface="Gill Sans MT" panose="020B0502020104020203"/>
              </a:rPr>
              <a:t>A reasonable person would agree that there is a real danger of death or serious injury; and </a:t>
            </a:r>
          </a:p>
          <a:p>
            <a:pPr marL="685800" lvl="1" indent="-228600">
              <a:lnSpc>
                <a:spcPct val="110000"/>
              </a:lnSpc>
              <a:buClr>
                <a:srgbClr val="B71E42"/>
              </a:buClr>
              <a:buSzTx/>
              <a:buFont typeface="Arial" panose="020B0604020202020204" pitchFamily="34" charset="0"/>
              <a:buChar char="•"/>
              <a:defRPr/>
            </a:pPr>
            <a:r>
              <a:rPr lang="en-US" sz="2200">
                <a:solidFill>
                  <a:sysClr val="windowText" lastClr="000000"/>
                </a:solidFill>
                <a:latin typeface="Gill Sans MT" panose="020B0502020104020203"/>
              </a:rPr>
              <a:t>There isn’t enough time, due to the urgency of the hazard, to get it corrected through regular enforcement channels, such as requesting an OSHA inspection.</a:t>
            </a:r>
          </a:p>
          <a:p>
            <a:pPr marL="228600" lvl="0" indent="-228600" algn="l">
              <a:lnSpc>
                <a:spcPct val="110000"/>
              </a:lnSpc>
              <a:buClr>
                <a:srgbClr val="B71E42"/>
              </a:buClr>
              <a:buSzTx/>
              <a:buFont typeface="Arial" panose="020B0604020202020204" pitchFamily="34" charset="0"/>
              <a:buChar char="•"/>
              <a:defRPr/>
            </a:pPr>
            <a:r>
              <a:rPr lang="en-US" sz="2200">
                <a:solidFill>
                  <a:sysClr val="windowText" lastClr="000000"/>
                </a:solidFill>
                <a:latin typeface="Gill Sans MT" panose="020B0502020104020203"/>
              </a:rPr>
              <a:t>It likely would violate OSHA’s general duty clause if you fail to notify employees of a confirmed case working in close proximity. </a:t>
            </a:r>
          </a:p>
          <a:p>
            <a:endParaRPr lang="en-US"/>
          </a:p>
        </p:txBody>
      </p:sp>
      <p:pic>
        <p:nvPicPr>
          <p:cNvPr id="6" name="Picture 2" descr="Image result for employee refuse to work">
            <a:extLst>
              <a:ext uri="{FF2B5EF4-FFF2-40B4-BE49-F238E27FC236}">
                <a16:creationId xmlns:a16="http://schemas.microsoft.com/office/drawing/2014/main" xmlns="" id="{2C1977A1-9DBB-486F-8073-DF6B8A14E983}"/>
              </a:ext>
            </a:extLst>
          </p:cNvPr>
          <p:cNvPicPr>
            <a:picLocks noChangeAspect="1" noChangeArrowheads="1"/>
          </p:cNvPicPr>
          <p:nvPr/>
        </p:nvPicPr>
        <p:blipFill>
          <a:blip r:embed="rId2"/>
          <a:srcRect/>
          <a:stretch>
            <a:fillRect/>
          </a:stretch>
        </p:blipFill>
        <p:spPr>
          <a:xfrm>
            <a:off x="9411855" y="1752093"/>
            <a:ext cx="2619375" cy="1743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21650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all">
                <a:solidFill>
                  <a:prstClr val="black"/>
                </a:solidFill>
                <a:latin typeface="Gill Sans MT" panose="020B0502020104020203"/>
              </a:rPr>
              <a:t>HAZARD COMMUNICATION REQUIREMENTS</a:t>
            </a:r>
            <a:endParaRPr lang="en-US">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193964" y="1745674"/>
            <a:ext cx="10058400" cy="4184072"/>
          </a:xfrm>
        </p:spPr>
        <p:txBody>
          <a:bodyPr>
            <a:normAutofit/>
          </a:bodyPr>
          <a:lstStyle/>
          <a:p>
            <a:pPr marL="342900" indent="-342900" algn="l">
              <a:lnSpc>
                <a:spcPct val="110000"/>
              </a:lnSpc>
              <a:buClr>
                <a:srgbClr val="B71E42"/>
              </a:buClr>
              <a:buFont typeface="Arial" panose="020B0604020202020204" pitchFamily="34" charset="0"/>
              <a:buChar char="•"/>
              <a:defRPr/>
            </a:pPr>
            <a:r>
              <a:rPr lang="en-US">
                <a:solidFill>
                  <a:sysClr val="windowText" lastClr="000000"/>
                </a:solidFill>
                <a:latin typeface="Gill Sans MT" panose="020B0502020104020203"/>
              </a:rPr>
              <a:t>OSHA’s Hazard Communication standard addresses the issue of communicating information concerning hazards of chemicals and appropriate protective measures to employees.</a:t>
            </a:r>
          </a:p>
          <a:p>
            <a:pPr marL="342900" lvl="0" indent="-342900" algn="l">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1910.1200(h)(1): “Employers shall provide employees with effective information and training on hazardous chemicals in their work area at the time of their </a:t>
            </a:r>
            <a:r>
              <a:rPr lang="en-US" b="1">
                <a:solidFill>
                  <a:sysClr val="windowText" lastClr="000000"/>
                </a:solidFill>
                <a:latin typeface="Gill Sans MT" panose="020B0502020104020203"/>
              </a:rPr>
              <a:t>initial assignment</a:t>
            </a:r>
            <a:r>
              <a:rPr lang="en-US">
                <a:solidFill>
                  <a:sysClr val="windowText" lastClr="000000"/>
                </a:solidFill>
                <a:latin typeface="Gill Sans MT" panose="020B0502020104020203"/>
              </a:rPr>
              <a:t>, and </a:t>
            </a:r>
            <a:r>
              <a:rPr lang="en-US" b="1">
                <a:solidFill>
                  <a:sysClr val="windowText" lastClr="000000"/>
                </a:solidFill>
                <a:latin typeface="Gill Sans MT" panose="020B0502020104020203"/>
              </a:rPr>
              <a:t>whenever a new chemical hazard </a:t>
            </a:r>
            <a:r>
              <a:rPr lang="en-US">
                <a:solidFill>
                  <a:sysClr val="windowText" lastClr="000000"/>
                </a:solidFill>
                <a:latin typeface="Gill Sans MT" panose="020B0502020104020203"/>
              </a:rPr>
              <a:t>the employees have not previously been trained about is introduced into their work area.”</a:t>
            </a:r>
          </a:p>
          <a:p>
            <a:pPr marL="342900" lvl="0" indent="-342900" algn="l">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A comprehensive hazard communication program should include container labeling and other forms of warning, safety data sheets and employee training.</a:t>
            </a:r>
          </a:p>
          <a:p>
            <a:pPr marL="342900" lvl="0" indent="-342900" algn="l">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Ensure that employees that are conducting non-typical tasks (e.g., cleaning issues) are properly trained on that task. </a:t>
            </a:r>
          </a:p>
          <a:p>
            <a:endParaRPr lang="en-US"/>
          </a:p>
        </p:txBody>
      </p:sp>
      <p:pic>
        <p:nvPicPr>
          <p:cNvPr id="6" name="Picture 4" descr="Image result for hazard communication training">
            <a:extLst>
              <a:ext uri="{FF2B5EF4-FFF2-40B4-BE49-F238E27FC236}">
                <a16:creationId xmlns:a16="http://schemas.microsoft.com/office/drawing/2014/main" xmlns="" id="{972F2CD8-0620-4835-86EF-97843BFDA9C6}"/>
              </a:ext>
            </a:extLst>
          </p:cNvPr>
          <p:cNvPicPr>
            <a:picLocks noChangeAspect="1" noChangeArrowheads="1"/>
          </p:cNvPicPr>
          <p:nvPr/>
        </p:nvPicPr>
        <p:blipFill>
          <a:blip r:embed="rId2"/>
          <a:srcRect/>
          <a:stretch>
            <a:fillRect/>
          </a:stretch>
        </p:blipFill>
        <p:spPr>
          <a:xfrm>
            <a:off x="9411855" y="4400897"/>
            <a:ext cx="2780145" cy="208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67712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68094" y="117094"/>
            <a:ext cx="9645650" cy="1684841"/>
          </a:xfrm>
        </p:spPr>
        <p:txBody>
          <a:bodyPr/>
          <a:lstStyle/>
          <a:p>
            <a:r>
              <a:rPr lang="en-US">
                <a:latin typeface="Arial" panose="020B0604020202020204" pitchFamily="34" charset="0"/>
                <a:cs typeface="Arial" panose="020B0604020202020204" pitchFamily="34" charset="0"/>
              </a:rPr>
              <a:t>BACKGROUND</a:t>
            </a:r>
          </a:p>
        </p:txBody>
      </p:sp>
      <p:sp>
        <p:nvSpPr>
          <p:cNvPr id="2" name="Text Placeholder 1"/>
          <p:cNvSpPr>
            <a:spLocks noGrp="1"/>
          </p:cNvSpPr>
          <p:nvPr>
            <p:ph type="body" idx="1"/>
          </p:nvPr>
        </p:nvSpPr>
        <p:spPr>
          <a:xfrm>
            <a:off x="555100" y="1275660"/>
            <a:ext cx="11440050" cy="4933541"/>
          </a:xfrm>
        </p:spPr>
        <p:txBody>
          <a:bodyPr>
            <a:normAutofit fontScale="92500" lnSpcReduction="10000"/>
          </a:bodyPr>
          <a:lstStyle/>
          <a:p>
            <a:endParaRPr lang="en-US"/>
          </a:p>
          <a:p>
            <a:pPr marL="342900" indent="-342900">
              <a:buFont typeface="Arial" panose="020B0604020202020204" pitchFamily="34" charset="0"/>
              <a:buChar char="•"/>
            </a:pPr>
            <a:r>
              <a:rPr lang="en-US" sz="2800">
                <a:latin typeface="Gill Sans MT" panose="020B0502020104020203" pitchFamily="34" charset="0"/>
              </a:rPr>
              <a:t>Good news- a majority of individuals recover. </a:t>
            </a:r>
          </a:p>
          <a:p>
            <a:pPr marL="342900" indent="-342900">
              <a:buFont typeface="Arial" panose="020B0604020202020204" pitchFamily="34" charset="0"/>
              <a:buChar char="•"/>
            </a:pPr>
            <a:r>
              <a:rPr lang="en-US" sz="2800">
                <a:latin typeface="Gill Sans MT" panose="020B0502020104020203" pitchFamily="34" charset="0"/>
              </a:rPr>
              <a:t>Coronaviruses are a family of virus that can cause fever, respiratory problems, and sometimes gastrointestinal issues. </a:t>
            </a:r>
          </a:p>
          <a:p>
            <a:pPr marL="342900" indent="-342900">
              <a:buFont typeface="Arial" panose="020B0604020202020204" pitchFamily="34" charset="0"/>
              <a:buChar char="•"/>
            </a:pPr>
            <a:r>
              <a:rPr lang="en-US" sz="2800">
                <a:latin typeface="Gill Sans MT" panose="020B0502020104020203" pitchFamily="34" charset="0"/>
              </a:rPr>
              <a:t>The latest novel coronavirus is being labeled COVID-19.</a:t>
            </a:r>
          </a:p>
          <a:p>
            <a:pPr marL="342900" indent="-342900">
              <a:buFont typeface="Arial" panose="020B0604020202020204" pitchFamily="34" charset="0"/>
              <a:buChar char="•"/>
            </a:pPr>
            <a:r>
              <a:rPr lang="en-US" sz="2800">
                <a:latin typeface="Gill Sans MT" panose="020B0502020104020203" pitchFamily="34" charset="0"/>
              </a:rPr>
              <a:t>The outbreak was first detected in December in Wuhan, the capital of China’s Hubei province. </a:t>
            </a:r>
          </a:p>
          <a:p>
            <a:pPr marL="342900" indent="-342900">
              <a:buFont typeface="Arial" panose="020B0604020202020204" pitchFamily="34" charset="0"/>
              <a:buChar char="•"/>
            </a:pPr>
            <a:r>
              <a:rPr lang="en-US" sz="2800">
                <a:latin typeface="Gill Sans MT" panose="020B0502020104020203" pitchFamily="34" charset="0"/>
              </a:rPr>
              <a:t>Spreads through coughs and sneezes like a common cold.  You can also likely acquire the virus after touching a surface containing the virus and touching your mouth. 1 person on average spreads it to 2-3 others.</a:t>
            </a:r>
          </a:p>
          <a:p>
            <a:pPr marL="342900" indent="-342900">
              <a:buFont typeface="Arial" panose="020B0604020202020204" pitchFamily="34" charset="0"/>
              <a:buChar char="•"/>
            </a:pPr>
            <a:r>
              <a:rPr lang="en-US" sz="2800">
                <a:latin typeface="Gill Sans MT" panose="020B0502020104020203" pitchFamily="34" charset="0"/>
              </a:rPr>
              <a:t>Individuals in more than 100 countries have been infected.</a:t>
            </a:r>
          </a:p>
          <a:p>
            <a:pPr marL="342900" indent="-342900">
              <a:buFont typeface="Arial" panose="020B0604020202020204" pitchFamily="34" charset="0"/>
              <a:buChar char="•"/>
            </a:pPr>
            <a:r>
              <a:rPr lang="en-US" sz="2800">
                <a:latin typeface="Gill Sans MT" panose="020B0502020104020203" pitchFamily="34" charset="0"/>
              </a:rPr>
              <a:t>Declared a pandemic on 3/11 and national emergency on 3/13. </a:t>
            </a:r>
          </a:p>
          <a:p>
            <a:endParaRPr lang="en-US"/>
          </a:p>
        </p:txBody>
      </p:sp>
    </p:spTree>
    <p:extLst>
      <p:ext uri="{BB962C8B-B14F-4D97-AF65-F5344CB8AC3E}">
        <p14:creationId xmlns:p14="http://schemas.microsoft.com/office/powerpoint/2010/main" val="19633060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5465" y="0"/>
            <a:ext cx="5501069" cy="6131859"/>
          </a:xfrm>
          <a:prstGeom prst="rect">
            <a:avLst/>
          </a:prstGeom>
        </p:spPr>
      </p:pic>
    </p:spTree>
    <p:extLst>
      <p:ext uri="{BB962C8B-B14F-4D97-AF65-F5344CB8AC3E}">
        <p14:creationId xmlns:p14="http://schemas.microsoft.com/office/powerpoint/2010/main" val="1315251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atin typeface="Gill Sans MT" panose="020B0502020104020203" pitchFamily="34" charset="0"/>
                <a:cs typeface="Arial" panose="020B0604020202020204" pitchFamily="34" charset="0"/>
              </a:rPr>
              <a:t>BLOOD BORNE PATHOGENS</a:t>
            </a:r>
          </a:p>
        </p:txBody>
      </p:sp>
      <p:sp>
        <p:nvSpPr>
          <p:cNvPr id="5" name="Text Placeholder 4"/>
          <p:cNvSpPr>
            <a:spLocks noGrp="1"/>
          </p:cNvSpPr>
          <p:nvPr>
            <p:ph type="body" idx="1"/>
          </p:nvPr>
        </p:nvSpPr>
        <p:spPr>
          <a:xfrm>
            <a:off x="243826" y="2224529"/>
            <a:ext cx="9673379" cy="5120821"/>
          </a:xfrm>
        </p:spPr>
        <p:txBody>
          <a:bodyPr>
            <a:normAutofit/>
          </a:bodyPr>
          <a:lstStyle/>
          <a:p>
            <a:pPr marL="228600" lvl="0" indent="-228600" algn="l">
              <a:lnSpc>
                <a:spcPct val="110000"/>
              </a:lnSpc>
              <a:buClr>
                <a:srgbClr val="B71E42"/>
              </a:buClr>
              <a:buFont typeface="Arial" panose="020B0604020202020204" pitchFamily="34" charset="0"/>
              <a:buChar char="•"/>
              <a:defRPr/>
            </a:pPr>
            <a:r>
              <a:rPr lang="en-US" sz="2200">
                <a:solidFill>
                  <a:sysClr val="windowText" lastClr="000000"/>
                </a:solidFill>
                <a:latin typeface="Gill Sans MT" panose="020B0502020104020203"/>
              </a:rPr>
              <a:t>If employees in your workplace are required to clean up or be exposed to blood or other bodily fluids as part of their regular job, employers must:</a:t>
            </a:r>
          </a:p>
          <a:p>
            <a:pPr marL="685800" lvl="1" indent="-228600">
              <a:lnSpc>
                <a:spcPct val="110000"/>
              </a:lnSpc>
              <a:buClr>
                <a:srgbClr val="B71E42"/>
              </a:buClr>
              <a:buFont typeface="Arial" panose="020B0604020202020204" pitchFamily="34" charset="0"/>
              <a:buChar char="•"/>
              <a:defRPr/>
            </a:pPr>
            <a:r>
              <a:rPr lang="en-US" sz="2200">
                <a:solidFill>
                  <a:sysClr val="windowText" lastClr="000000"/>
                </a:solidFill>
                <a:latin typeface="Gill Sans MT" panose="020B0502020104020203"/>
              </a:rPr>
              <a:t>Develop a written exposure control plan.</a:t>
            </a:r>
          </a:p>
          <a:p>
            <a:pPr marL="685800" lvl="1" indent="-228600">
              <a:lnSpc>
                <a:spcPct val="110000"/>
              </a:lnSpc>
              <a:buClr>
                <a:srgbClr val="B71E42"/>
              </a:buClr>
              <a:buFont typeface="Arial" panose="020B0604020202020204" pitchFamily="34" charset="0"/>
              <a:buChar char="•"/>
              <a:defRPr/>
            </a:pPr>
            <a:r>
              <a:rPr lang="en-US" sz="2200">
                <a:solidFill>
                  <a:sysClr val="windowText" lastClr="000000"/>
                </a:solidFill>
                <a:latin typeface="Gill Sans MT" panose="020B0502020104020203"/>
              </a:rPr>
              <a:t>Provide Employee training on Blood Borne Pathogens.</a:t>
            </a:r>
          </a:p>
          <a:p>
            <a:pPr marL="685800" lvl="1" indent="-228600">
              <a:lnSpc>
                <a:spcPct val="110000"/>
              </a:lnSpc>
              <a:buClr>
                <a:srgbClr val="B71E42"/>
              </a:buClr>
              <a:buFont typeface="Arial" panose="020B0604020202020204" pitchFamily="34" charset="0"/>
              <a:buChar char="•"/>
              <a:defRPr/>
            </a:pPr>
            <a:r>
              <a:rPr lang="en-US" sz="2200">
                <a:solidFill>
                  <a:sysClr val="windowText" lastClr="000000"/>
                </a:solidFill>
                <a:latin typeface="Gill Sans MT" panose="020B0502020104020203"/>
              </a:rPr>
              <a:t>Make Hepatitis B Vaccine available to employee with exposure.</a:t>
            </a:r>
          </a:p>
          <a:p>
            <a:pPr marL="685800" lvl="1" indent="-228600">
              <a:lnSpc>
                <a:spcPct val="110000"/>
              </a:lnSpc>
              <a:buClr>
                <a:srgbClr val="B71E42"/>
              </a:buClr>
              <a:buFont typeface="Arial" panose="020B0604020202020204" pitchFamily="34" charset="0"/>
              <a:buChar char="•"/>
              <a:defRPr/>
            </a:pPr>
            <a:r>
              <a:rPr lang="en-US" sz="2200">
                <a:solidFill>
                  <a:sysClr val="windowText" lastClr="000000"/>
                </a:solidFill>
                <a:latin typeface="Gill Sans MT" panose="020B0502020104020203"/>
              </a:rPr>
              <a:t>Provide Personal Protective Equipment (e.g. gloves/goggles).</a:t>
            </a:r>
          </a:p>
          <a:p>
            <a:endParaRPr lang="en-US"/>
          </a:p>
        </p:txBody>
      </p:sp>
    </p:spTree>
    <p:extLst>
      <p:ext uri="{BB962C8B-B14F-4D97-AF65-F5344CB8AC3E}">
        <p14:creationId xmlns:p14="http://schemas.microsoft.com/office/powerpoint/2010/main" val="26358512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all">
                <a:solidFill>
                  <a:prstClr val="black"/>
                </a:solidFill>
                <a:latin typeface="Gill Sans MT" panose="020B0502020104020203"/>
              </a:rPr>
              <a:t>Practical takeaways</a:t>
            </a:r>
            <a:endParaRPr lang="en-US">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692232" y="1804235"/>
            <a:ext cx="10807535" cy="4816021"/>
          </a:xfrm>
        </p:spPr>
        <p:txBody>
          <a:bodyPr>
            <a:normAutofit/>
          </a:bodyPr>
          <a:lstStyle/>
          <a:p>
            <a:pPr marL="342900" indent="-342900" algn="l">
              <a:lnSpc>
                <a:spcPct val="110000"/>
              </a:lnSpc>
              <a:buClr>
                <a:srgbClr val="B71E42"/>
              </a:buClr>
              <a:buFont typeface="Arial" panose="020B0604020202020204" pitchFamily="34" charset="0"/>
              <a:buChar char="•"/>
              <a:defRPr/>
            </a:pPr>
            <a:r>
              <a:rPr lang="en-US">
                <a:solidFill>
                  <a:sysClr val="windowText" lastClr="000000"/>
                </a:solidFill>
                <a:latin typeface="Gill Sans MT" panose="020B0502020104020203"/>
              </a:rPr>
              <a:t>Encourage employees to wash their hands. Ensure that proper hand washing tools/soap is available. </a:t>
            </a:r>
          </a:p>
          <a:p>
            <a:pPr marL="342900" indent="-342900" algn="l">
              <a:lnSpc>
                <a:spcPct val="110000"/>
              </a:lnSpc>
              <a:buClr>
                <a:srgbClr val="B71E42"/>
              </a:buClr>
              <a:buFont typeface="Arial" panose="020B0604020202020204" pitchFamily="34" charset="0"/>
              <a:buChar char="•"/>
              <a:defRPr/>
            </a:pPr>
            <a:r>
              <a:rPr lang="en-US">
                <a:solidFill>
                  <a:sysClr val="windowText" lastClr="000000"/>
                </a:solidFill>
                <a:latin typeface="Gill Sans MT" panose="020B0502020104020203"/>
              </a:rPr>
              <a:t>Educate your workforce about issues such as social distancing and how to identify symptoms. </a:t>
            </a:r>
          </a:p>
          <a:p>
            <a:pPr marL="342900" indent="-342900" algn="l">
              <a:lnSpc>
                <a:spcPct val="110000"/>
              </a:lnSpc>
              <a:buClr>
                <a:srgbClr val="B71E42"/>
              </a:buClr>
              <a:buFont typeface="Arial" panose="020B0604020202020204" pitchFamily="34" charset="0"/>
              <a:buChar char="•"/>
              <a:defRPr/>
            </a:pPr>
            <a:r>
              <a:rPr lang="en-US">
                <a:solidFill>
                  <a:sysClr val="windowText" lastClr="000000"/>
                </a:solidFill>
                <a:latin typeface="Gill Sans MT" panose="020B0502020104020203"/>
              </a:rPr>
              <a:t>Allow employees to work from home if possible. </a:t>
            </a:r>
          </a:p>
          <a:p>
            <a:pPr marL="342900" indent="-342900" algn="l">
              <a:lnSpc>
                <a:spcPct val="110000"/>
              </a:lnSpc>
              <a:buClr>
                <a:srgbClr val="B71E42"/>
              </a:buClr>
              <a:buFont typeface="Arial" panose="020B0604020202020204" pitchFamily="34" charset="0"/>
              <a:buChar char="•"/>
              <a:defRPr/>
            </a:pPr>
            <a:r>
              <a:rPr lang="en-US">
                <a:solidFill>
                  <a:sysClr val="windowText" lastClr="000000"/>
                </a:solidFill>
                <a:latin typeface="Gill Sans MT" panose="020B0502020104020203"/>
              </a:rPr>
              <a:t>Encourage employees to not return to work until their temperature drops below 100.4 Fahrenheit for at least 24 hours.  </a:t>
            </a:r>
          </a:p>
          <a:p>
            <a:pPr marL="342900" indent="-342900" algn="l">
              <a:lnSpc>
                <a:spcPct val="110000"/>
              </a:lnSpc>
              <a:buClr>
                <a:srgbClr val="B71E42"/>
              </a:buClr>
              <a:buFont typeface="Arial" panose="020B0604020202020204" pitchFamily="34" charset="0"/>
              <a:buChar char="•"/>
              <a:defRPr/>
            </a:pPr>
            <a:r>
              <a:rPr lang="en-US">
                <a:solidFill>
                  <a:sysClr val="windowText" lastClr="000000"/>
                </a:solidFill>
                <a:latin typeface="Gill Sans MT" panose="020B0502020104020203"/>
              </a:rPr>
              <a:t>Encourage employees to not touch their faces, eyes, and mouth. </a:t>
            </a:r>
          </a:p>
          <a:p>
            <a:pPr marL="342900" indent="-342900" algn="l">
              <a:lnSpc>
                <a:spcPct val="110000"/>
              </a:lnSpc>
              <a:buClr>
                <a:srgbClr val="B71E42"/>
              </a:buClr>
              <a:buFont typeface="Arial" panose="020B0604020202020204" pitchFamily="34" charset="0"/>
              <a:buChar char="•"/>
              <a:defRPr/>
            </a:pPr>
            <a:r>
              <a:rPr lang="en-US">
                <a:solidFill>
                  <a:sysClr val="windowText" lastClr="000000"/>
                </a:solidFill>
                <a:latin typeface="Gill Sans MT" panose="020B0502020104020203"/>
              </a:rPr>
              <a:t>Increase custodial/sanitizing schedules to the extent possible. </a:t>
            </a:r>
          </a:p>
          <a:p>
            <a:pPr marL="342900" indent="-342900" algn="l">
              <a:lnSpc>
                <a:spcPct val="110000"/>
              </a:lnSpc>
              <a:buClr>
                <a:srgbClr val="B71E42"/>
              </a:buClr>
              <a:buFont typeface="Arial" panose="020B0604020202020204" pitchFamily="34" charset="0"/>
              <a:buChar char="•"/>
              <a:defRPr/>
            </a:pPr>
            <a:r>
              <a:rPr lang="en-US">
                <a:solidFill>
                  <a:sysClr val="windowText" lastClr="000000"/>
                </a:solidFill>
                <a:latin typeface="Gill Sans MT" panose="020B0502020104020203"/>
              </a:rPr>
              <a:t>Encourage employees to contact a doctor if they develop symptoms of the coronavirus and be tested. </a:t>
            </a:r>
          </a:p>
          <a:p>
            <a:pPr algn="l"/>
            <a:endParaRPr lang="en-US"/>
          </a:p>
        </p:txBody>
      </p:sp>
    </p:spTree>
    <p:extLst>
      <p:ext uri="{BB962C8B-B14F-4D97-AF65-F5344CB8AC3E}">
        <p14:creationId xmlns:p14="http://schemas.microsoft.com/office/powerpoint/2010/main" val="20573739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DCD2190-7B46-4F18-9015-F69A0747D5AD}"/>
              </a:ext>
            </a:extLst>
          </p:cNvPr>
          <p:cNvSpPr>
            <a:spLocks noGrp="1"/>
          </p:cNvSpPr>
          <p:nvPr>
            <p:ph type="title"/>
          </p:nvPr>
        </p:nvSpPr>
        <p:spPr>
          <a:xfrm>
            <a:off x="838200" y="407237"/>
            <a:ext cx="10515600" cy="842890"/>
          </a:xfrm>
        </p:spPr>
        <p:txBody>
          <a:bodyPr>
            <a:normAutofit/>
          </a:bodyPr>
          <a:lstStyle/>
          <a:p>
            <a:pPr algn="ctr"/>
            <a:r>
              <a:rPr lang="en-US" sz="2800" b="1">
                <a:latin typeface="Gill Sans MT" panose="020B0502020104020203" pitchFamily="34" charset="0"/>
              </a:rPr>
              <a:t>Practical Steps to Protect Employees and Limit Spread</a:t>
            </a:r>
          </a:p>
        </p:txBody>
      </p:sp>
      <p:sp>
        <p:nvSpPr>
          <p:cNvPr id="3" name="Content Placeholder 2">
            <a:extLst>
              <a:ext uri="{FF2B5EF4-FFF2-40B4-BE49-F238E27FC236}">
                <a16:creationId xmlns:a16="http://schemas.microsoft.com/office/drawing/2014/main" xmlns="" id="{46254D58-B9D1-49AD-9F83-3C9820A7CC64}"/>
              </a:ext>
            </a:extLst>
          </p:cNvPr>
          <p:cNvSpPr>
            <a:spLocks noGrp="1"/>
          </p:cNvSpPr>
          <p:nvPr>
            <p:ph idx="1"/>
          </p:nvPr>
        </p:nvSpPr>
        <p:spPr>
          <a:xfrm>
            <a:off x="735932" y="1481816"/>
            <a:ext cx="10515600" cy="4968947"/>
          </a:xfrm>
        </p:spPr>
        <p:txBody>
          <a:bodyPr>
            <a:normAutofit/>
          </a:bodyPr>
          <a:lstStyle/>
          <a:p>
            <a:r>
              <a:rPr lang="en-US">
                <a:latin typeface="Gill Sans MT" panose="020B0502020104020203" pitchFamily="34" charset="0"/>
              </a:rPr>
              <a:t>Increase Availability of Hand Cleaner, screen and keyboard wipes, and Kleenex.</a:t>
            </a:r>
          </a:p>
          <a:p>
            <a:r>
              <a:rPr lang="en-US">
                <a:latin typeface="Gill Sans MT" panose="020B0502020104020203" pitchFamily="34" charset="0"/>
              </a:rPr>
              <a:t>Evaluate jobs for improving social separation.</a:t>
            </a:r>
          </a:p>
          <a:p>
            <a:r>
              <a:rPr lang="en-US">
                <a:latin typeface="Gill Sans MT" panose="020B0502020104020203" pitchFamily="34" charset="0"/>
              </a:rPr>
              <a:t>Evaluate remote work opportunities.</a:t>
            </a:r>
          </a:p>
          <a:p>
            <a:r>
              <a:rPr lang="en-US">
                <a:latin typeface="Gill Sans MT" panose="020B0502020104020203" pitchFamily="34" charset="0"/>
              </a:rPr>
              <a:t>Encourage seasonal flu shots.</a:t>
            </a:r>
          </a:p>
          <a:p>
            <a:r>
              <a:rPr lang="en-US">
                <a:latin typeface="Gill Sans MT" panose="020B0502020104020203" pitchFamily="34" charset="0"/>
              </a:rPr>
              <a:t>Emphasize Wellness Program efforts to maintain general health.</a:t>
            </a:r>
          </a:p>
          <a:p>
            <a:r>
              <a:rPr lang="en-US">
                <a:latin typeface="Gill Sans MT" panose="020B0502020104020203" pitchFamily="34" charset="0"/>
              </a:rPr>
              <a:t>Eldercare assistance.</a:t>
            </a:r>
          </a:p>
          <a:p>
            <a:r>
              <a:rPr lang="en-US">
                <a:latin typeface="Gill Sans MT" panose="020B0502020104020203" pitchFamily="34" charset="0"/>
              </a:rPr>
              <a:t>Provide PPE as appropriate and document training.</a:t>
            </a:r>
          </a:p>
          <a:p>
            <a:endParaRPr lang="en-US"/>
          </a:p>
        </p:txBody>
      </p:sp>
    </p:spTree>
    <p:extLst>
      <p:ext uri="{BB962C8B-B14F-4D97-AF65-F5344CB8AC3E}">
        <p14:creationId xmlns:p14="http://schemas.microsoft.com/office/powerpoint/2010/main" val="19197492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normAutofit fontScale="90000"/>
          </a:bodyPr>
          <a:lstStyle/>
          <a:p>
            <a:r>
              <a:rPr lang="en-US">
                <a:latin typeface="Gill Sans MT" panose="020B0502020104020203" pitchFamily="34" charset="0"/>
                <a:cs typeface="Arial" panose="020B0604020202020204" pitchFamily="34" charset="0"/>
              </a:rPr>
              <a:t>FAMILIES FIRST CORONAVIRUS RESPONSE ACT </a:t>
            </a:r>
            <a:r>
              <a:rPr lang="en-US">
                <a:highlight>
                  <a:srgbClr val="FFFF00"/>
                </a:highlight>
                <a:latin typeface="Gill Sans MT" panose="020B0502020104020203" pitchFamily="34" charset="0"/>
                <a:cs typeface="Arial" panose="020B0604020202020204" pitchFamily="34" charset="0"/>
              </a:rPr>
              <a:t/>
            </a:r>
            <a:br>
              <a:rPr lang="en-US">
                <a:highlight>
                  <a:srgbClr val="FFFF00"/>
                </a:highlight>
                <a:latin typeface="Gill Sans MT" panose="020B0502020104020203" pitchFamily="34" charset="0"/>
                <a:cs typeface="Arial" panose="020B0604020202020204" pitchFamily="34" charset="0"/>
              </a:rPr>
            </a:br>
            <a:r>
              <a:rPr lang="en-US">
                <a:latin typeface="Gill Sans MT" panose="020B0502020104020203" pitchFamily="34" charset="0"/>
                <a:cs typeface="Arial" panose="020B0604020202020204" pitchFamily="34" charset="0"/>
              </a:rPr>
              <a:t>OVERVIEW</a:t>
            </a:r>
            <a:endParaRPr lang="en-US">
              <a:latin typeface="Gill Sans MT" panose="020B0502020104020203" pitchFamily="34" charset="0"/>
            </a:endParaRPr>
          </a:p>
        </p:txBody>
      </p:sp>
      <p:sp>
        <p:nvSpPr>
          <p:cNvPr id="5" name="Text Placeholder 4"/>
          <p:cNvSpPr>
            <a:spLocks noGrp="1"/>
          </p:cNvSpPr>
          <p:nvPr>
            <p:ph type="body" idx="1"/>
          </p:nvPr>
        </p:nvSpPr>
        <p:spPr>
          <a:xfrm>
            <a:off x="1292999" y="1447800"/>
            <a:ext cx="10332944" cy="4576866"/>
          </a:xfrm>
        </p:spPr>
        <p:txBody>
          <a:bodyPr>
            <a:normAutofit/>
          </a:bodyPr>
          <a:lstStyle/>
          <a:p>
            <a:pPr algn="l"/>
            <a:endParaRPr lang="en-US" dirty="0">
              <a:highlight>
                <a:srgbClr val="FFFF00"/>
              </a:highlight>
              <a:latin typeface="Gill Sans MT" panose="020B0502020104020203" pitchFamily="34" charset="0"/>
              <a:cs typeface="Arial" panose="020B0604020202020204" pitchFamily="34" charset="0"/>
            </a:endParaRPr>
          </a:p>
          <a:p>
            <a:pPr marL="342900" indent="-342900" algn="l">
              <a:buFont typeface="Arial" panose="020B0604020202020204" pitchFamily="34" charset="0"/>
              <a:buChar char="•"/>
            </a:pPr>
            <a:endParaRPr lang="en-US" dirty="0">
              <a:highlight>
                <a:srgbClr val="FFFF00"/>
              </a:highlight>
              <a:latin typeface="Gill Sans MT" panose="020B0502020104020203" pitchFamily="34" charset="0"/>
              <a:cs typeface="Arial" panose="020B0604020202020204" pitchFamily="34" charset="0"/>
            </a:endParaRPr>
          </a:p>
          <a:p>
            <a:pPr marL="342900" indent="-342900" algn="l">
              <a:buFont typeface="Arial" panose="020B0604020202020204" pitchFamily="34" charset="0"/>
              <a:buChar char="•"/>
            </a:pPr>
            <a:r>
              <a:rPr lang="en-US" dirty="0">
                <a:latin typeface="Gill Sans MT" panose="020B0502020104020203" pitchFamily="34" charset="0"/>
                <a:cs typeface="Arial" panose="020B0604020202020204" pitchFamily="34" charset="0"/>
              </a:rPr>
              <a:t>Passed House on 3/14/2020; House changes made late 3/16/2020 for “technical corrections”</a:t>
            </a:r>
          </a:p>
          <a:p>
            <a:pPr marL="342900" indent="-342900" algn="l">
              <a:buFont typeface="Arial" panose="020B0604020202020204" pitchFamily="34" charset="0"/>
              <a:buChar char="•"/>
            </a:pPr>
            <a:r>
              <a:rPr lang="en-US" dirty="0" smtClean="0">
                <a:latin typeface="Gill Sans MT" panose="020B0502020104020203" pitchFamily="34" charset="0"/>
                <a:cs typeface="Arial" panose="020B0604020202020204" pitchFamily="34" charset="0"/>
              </a:rPr>
              <a:t>Passed </a:t>
            </a:r>
            <a:r>
              <a:rPr lang="en-US">
                <a:latin typeface="Gill Sans MT" panose="020B0502020104020203" pitchFamily="34" charset="0"/>
                <a:cs typeface="Arial" panose="020B0604020202020204" pitchFamily="34" charset="0"/>
              </a:rPr>
              <a:t>by </a:t>
            </a:r>
            <a:r>
              <a:rPr lang="en-US" smtClean="0">
                <a:latin typeface="Gill Sans MT" panose="020B0502020104020203" pitchFamily="34" charset="0"/>
                <a:cs typeface="Arial" panose="020B0604020202020204" pitchFamily="34" charset="0"/>
              </a:rPr>
              <a:t>Senate</a:t>
            </a:r>
            <a:r>
              <a:rPr lang="en-US">
                <a:latin typeface="Gill Sans MT" panose="020B0502020104020203" pitchFamily="34" charset="0"/>
                <a:cs typeface="Arial" panose="020B0604020202020204" pitchFamily="34" charset="0"/>
              </a:rPr>
              <a:t> </a:t>
            </a:r>
            <a:r>
              <a:rPr lang="en-US" smtClean="0">
                <a:latin typeface="Gill Sans MT" panose="020B0502020104020203" pitchFamily="34" charset="0"/>
                <a:cs typeface="Arial" panose="020B0604020202020204" pitchFamily="34" charset="0"/>
              </a:rPr>
              <a:t>on 3/18/2020.</a:t>
            </a:r>
            <a:endParaRPr lang="en-US" dirty="0">
              <a:latin typeface="Gill Sans MT" panose="020B0502020104020203" pitchFamily="34" charset="0"/>
              <a:cs typeface="Arial" panose="020B0604020202020204" pitchFamily="34" charset="0"/>
            </a:endParaRPr>
          </a:p>
          <a:p>
            <a:pPr marL="342900" indent="-342900" algn="l">
              <a:buFont typeface="Arial" panose="020B0604020202020204" pitchFamily="34" charset="0"/>
              <a:buChar char="•"/>
            </a:pPr>
            <a:r>
              <a:rPr lang="en-US" b="1" dirty="0">
                <a:latin typeface="Gill Sans MT" panose="020B0502020104020203" pitchFamily="34" charset="0"/>
                <a:cs typeface="Arial" panose="020B0604020202020204" pitchFamily="34" charset="0"/>
              </a:rPr>
              <a:t>Paid and Unpaid Leave for Coronavirus-Related Reasons</a:t>
            </a:r>
          </a:p>
          <a:p>
            <a:pPr marL="800100" lvl="1" indent="-342900">
              <a:buFont typeface="Arial" panose="020B0604020202020204" pitchFamily="34" charset="0"/>
              <a:buChar char="•"/>
            </a:pPr>
            <a:r>
              <a:rPr lang="en-US" b="1" dirty="0">
                <a:solidFill>
                  <a:schemeClr val="tx1">
                    <a:lumMod val="85000"/>
                    <a:lumOff val="15000"/>
                  </a:schemeClr>
                </a:solidFill>
                <a:latin typeface="Gill Sans MT" panose="020B0502020104020203" pitchFamily="34" charset="0"/>
                <a:cs typeface="Arial" panose="020B0604020202020204" pitchFamily="34" charset="0"/>
              </a:rPr>
              <a:t>Emergency Paid Sick Leave</a:t>
            </a:r>
          </a:p>
          <a:p>
            <a:pPr marL="800100" lvl="1" indent="-342900">
              <a:buFont typeface="Arial" panose="020B0604020202020204" pitchFamily="34" charset="0"/>
              <a:buChar char="•"/>
            </a:pPr>
            <a:r>
              <a:rPr lang="en-US" b="1" dirty="0">
                <a:solidFill>
                  <a:schemeClr val="tx1">
                    <a:lumMod val="85000"/>
                    <a:lumOff val="15000"/>
                  </a:schemeClr>
                </a:solidFill>
                <a:latin typeface="Gill Sans MT" panose="020B0502020104020203" pitchFamily="34" charset="0"/>
                <a:cs typeface="Arial" panose="020B0604020202020204" pitchFamily="34" charset="0"/>
              </a:rPr>
              <a:t>Emergency Family and Medical Leave Act (Expands FMLA)</a:t>
            </a:r>
          </a:p>
          <a:p>
            <a:pPr marL="342900" indent="-342900" algn="l">
              <a:buFont typeface="Arial" panose="020B0604020202020204" pitchFamily="34" charset="0"/>
              <a:buChar char="•"/>
            </a:pPr>
            <a:r>
              <a:rPr lang="en-US" b="1" dirty="0">
                <a:solidFill>
                  <a:schemeClr val="tx1">
                    <a:lumMod val="85000"/>
                    <a:lumOff val="15000"/>
                  </a:schemeClr>
                </a:solidFill>
                <a:latin typeface="Gill Sans MT" panose="020B0502020104020203" pitchFamily="34" charset="0"/>
                <a:cs typeface="Arial" panose="020B0604020202020204" pitchFamily="34" charset="0"/>
              </a:rPr>
              <a:t>Emergency Unemployment Insurance Stabilization And Access Act of 2020</a:t>
            </a:r>
          </a:p>
          <a:p>
            <a:pPr marL="800100" lvl="1" indent="-342900">
              <a:buFont typeface="Arial" panose="020B0604020202020204" pitchFamily="34" charset="0"/>
              <a:buChar char="•"/>
            </a:pPr>
            <a:r>
              <a:rPr lang="en-US" b="1" dirty="0">
                <a:solidFill>
                  <a:schemeClr val="tx1">
                    <a:lumMod val="85000"/>
                    <a:lumOff val="15000"/>
                  </a:schemeClr>
                </a:solidFill>
                <a:latin typeface="Gill Sans MT" panose="020B0502020104020203" pitchFamily="34" charset="0"/>
                <a:cs typeface="Arial" panose="020B0604020202020204" pitchFamily="34" charset="0"/>
              </a:rPr>
              <a:t>Unemployment Insurance Funding</a:t>
            </a:r>
          </a:p>
          <a:p>
            <a:pPr marL="342900" indent="-342900" algn="l">
              <a:buFont typeface="Arial" panose="020B0604020202020204" pitchFamily="34" charset="0"/>
              <a:buChar char="•"/>
            </a:pPr>
            <a:r>
              <a:rPr lang="en-US" b="1" dirty="0">
                <a:solidFill>
                  <a:schemeClr val="tx1">
                    <a:lumMod val="85000"/>
                    <a:lumOff val="15000"/>
                  </a:schemeClr>
                </a:solidFill>
                <a:latin typeface="Gill Sans MT" panose="020B0502020104020203" pitchFamily="34" charset="0"/>
                <a:cs typeface="Arial" panose="020B0604020202020204" pitchFamily="34" charset="0"/>
              </a:rPr>
              <a:t>Reimbursement to Employers as Tax Credits</a:t>
            </a:r>
          </a:p>
          <a:p>
            <a:pPr marL="800100" lvl="1" indent="-342900">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dirty="0"/>
          </a:p>
        </p:txBody>
      </p:sp>
      <p:sp>
        <p:nvSpPr>
          <p:cNvPr id="2" name="Footer Placeholder 1">
            <a:extLst>
              <a:ext uri="{FF2B5EF4-FFF2-40B4-BE49-F238E27FC236}">
                <a16:creationId xmlns:a16="http://schemas.microsoft.com/office/drawing/2014/main" xmlns="" id="{85DC2857-5E17-4A39-8801-4AC976C0B1CF}"/>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34762544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D2C5A-44C0-41E4-A3E8-BE097B4A2684}"/>
              </a:ext>
            </a:extLst>
          </p:cNvPr>
          <p:cNvSpPr>
            <a:spLocks noGrp="1"/>
          </p:cNvSpPr>
          <p:nvPr>
            <p:ph type="title"/>
          </p:nvPr>
        </p:nvSpPr>
        <p:spPr>
          <a:xfrm>
            <a:off x="1651765" y="1971380"/>
            <a:ext cx="9645650" cy="1174750"/>
          </a:xfrm>
        </p:spPr>
        <p:txBody>
          <a:bodyPr>
            <a:noAutofit/>
          </a:bodyPr>
          <a:lstStyle/>
          <a:p>
            <a:r>
              <a:rPr lang="en-US" sz="5400"/>
              <a:t/>
            </a:r>
            <a:br>
              <a:rPr lang="en-US" sz="5400"/>
            </a:br>
            <a:r>
              <a:rPr lang="en-US" sz="5400"/>
              <a:t>EMERGENCY PAID </a:t>
            </a:r>
            <a:br>
              <a:rPr lang="en-US" sz="5400"/>
            </a:br>
            <a:r>
              <a:rPr lang="en-US" sz="5400"/>
              <a:t>SICK LEAVE</a:t>
            </a:r>
          </a:p>
        </p:txBody>
      </p:sp>
      <p:sp>
        <p:nvSpPr>
          <p:cNvPr id="3" name="Footer Placeholder 2">
            <a:extLst>
              <a:ext uri="{FF2B5EF4-FFF2-40B4-BE49-F238E27FC236}">
                <a16:creationId xmlns:a16="http://schemas.microsoft.com/office/drawing/2014/main" xmlns="" id="{8EE13AD3-4652-47C3-A4F9-207910A31406}"/>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35816412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normAutofit/>
          </a:bodyPr>
          <a:lstStyle/>
          <a:p>
            <a:r>
              <a:rPr lang="en-US">
                <a:latin typeface="Arial" panose="020B0604020202020204" pitchFamily="34" charset="0"/>
                <a:cs typeface="Arial" panose="020B0604020202020204" pitchFamily="34" charset="0"/>
              </a:rPr>
              <a:t>EMERGENCY PAID SICK LEAVE</a:t>
            </a:r>
            <a:endParaRPr lang="en-US"/>
          </a:p>
        </p:txBody>
      </p:sp>
      <p:sp>
        <p:nvSpPr>
          <p:cNvPr id="5" name="Text Placeholder 4"/>
          <p:cNvSpPr>
            <a:spLocks noGrp="1"/>
          </p:cNvSpPr>
          <p:nvPr>
            <p:ph type="body" idx="1"/>
          </p:nvPr>
        </p:nvSpPr>
        <p:spPr>
          <a:xfrm>
            <a:off x="1292999" y="1447800"/>
            <a:ext cx="7143991" cy="4576866"/>
          </a:xfrm>
        </p:spPr>
        <p:txBody>
          <a:bodyPr>
            <a:normAutofit/>
          </a:bodyPr>
          <a:lstStyle/>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Employers with 1-499 employees</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rPr>
              <a:t>Employees are counted if in the United States, the District of Columbia, or any territory or possession of the United States</a:t>
            </a:r>
            <a:r>
              <a:rPr lang="en-US">
                <a:solidFill>
                  <a:schemeClr val="tx1">
                    <a:lumMod val="75000"/>
                    <a:lumOff val="25000"/>
                  </a:schemeClr>
                </a:solidFill>
              </a:rPr>
              <a:t>.</a:t>
            </a:r>
            <a:endParaRPr lang="en-US" sz="1600">
              <a:solidFill>
                <a:schemeClr val="tx1">
                  <a:lumMod val="75000"/>
                  <a:lumOff val="25000"/>
                </a:schemeClr>
              </a:solidFill>
            </a:endParaRPr>
          </a:p>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Any employee who works for employer is eligible</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No minimum days/hours of employment</a:t>
            </a:r>
          </a:p>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If the EMPLOYEE is sick, employee is entitled to:</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Full-time Employees – 80 hours of paid sick leave</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Part-time Employees – Paid </a:t>
            </a:r>
            <a:r>
              <a:rPr lang="en-US">
                <a:solidFill>
                  <a:schemeClr val="tx1">
                    <a:lumMod val="75000"/>
                    <a:lumOff val="25000"/>
                  </a:schemeClr>
                </a:solidFill>
                <a:latin typeface="Gill Sans MT" panose="020B0502020104020203" pitchFamily="34" charset="0"/>
              </a:rPr>
              <a:t>based on the average number of hours the employee worked for the six months prior to taking this paid sick leave.</a:t>
            </a:r>
          </a:p>
          <a:p>
            <a:pPr marL="1257300" lvl="2"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Or, if employed for less than 6 months, the average number of hours per week the employee would normally be scheduled</a:t>
            </a:r>
          </a:p>
          <a:p>
            <a:pPr marL="1257300" lvl="2"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p>
        </p:txBody>
      </p:sp>
      <p:pic>
        <p:nvPicPr>
          <p:cNvPr id="6" name="Picture 5" descr="Image result for coronavirus">
            <a:extLst>
              <a:ext uri="{FF2B5EF4-FFF2-40B4-BE49-F238E27FC236}">
                <a16:creationId xmlns:a16="http://schemas.microsoft.com/office/drawing/2014/main" xmlns="" id="{11207E58-2EC5-4C54-921D-0A84EBB22297}"/>
              </a:ext>
            </a:extLst>
          </p:cNvPr>
          <p:cNvPicPr/>
          <p:nvPr/>
        </p:nvPicPr>
        <p:blipFill>
          <a:blip r:embed="rId2"/>
          <a:srcRect/>
          <a:stretch>
            <a:fillRect/>
          </a:stretch>
        </p:blipFill>
        <p:spPr>
          <a:xfrm>
            <a:off x="8559537" y="2423399"/>
            <a:ext cx="3242821" cy="2011202"/>
          </a:xfrm>
          <a:prstGeom prst="rect">
            <a:avLst/>
          </a:prstGeom>
          <a:noFill/>
          <a:ln>
            <a:noFill/>
          </a:ln>
        </p:spPr>
      </p:pic>
      <p:sp>
        <p:nvSpPr>
          <p:cNvPr id="2" name="Footer Placeholder 1">
            <a:extLst>
              <a:ext uri="{FF2B5EF4-FFF2-40B4-BE49-F238E27FC236}">
                <a16:creationId xmlns:a16="http://schemas.microsoft.com/office/drawing/2014/main" xmlns="" id="{0274531B-142F-4127-B8AB-E5C32C0F7CEE}"/>
              </a:ext>
            </a:extLst>
          </p:cNvPr>
          <p:cNvSpPr>
            <a:spLocks noGrp="1"/>
          </p:cNvSpPr>
          <p:nvPr>
            <p:ph type="ftr" sz="quarter" idx="11"/>
          </p:nvPr>
        </p:nvSpPr>
        <p:spPr>
          <a:xfrm>
            <a:off x="4038600" y="6024666"/>
            <a:ext cx="4114800" cy="696809"/>
          </a:xfrm>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1435703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normAutofit/>
          </a:bodyPr>
          <a:lstStyle/>
          <a:p>
            <a:r>
              <a:rPr lang="en-US">
                <a:latin typeface="Arial" panose="020B0604020202020204" pitchFamily="34" charset="0"/>
                <a:cs typeface="Arial" panose="020B0604020202020204" pitchFamily="34" charset="0"/>
              </a:rPr>
              <a:t>EMERGENCY PAID SICK LEAVE</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Qualifying Reasons</a:t>
            </a:r>
            <a:endParaRPr lang="en-US"/>
          </a:p>
        </p:txBody>
      </p:sp>
      <p:sp>
        <p:nvSpPr>
          <p:cNvPr id="5" name="Text Placeholder 4"/>
          <p:cNvSpPr>
            <a:spLocks noGrp="1"/>
          </p:cNvSpPr>
          <p:nvPr>
            <p:ph type="body" idx="1"/>
          </p:nvPr>
        </p:nvSpPr>
        <p:spPr>
          <a:xfrm>
            <a:off x="1292999" y="1725106"/>
            <a:ext cx="7143991" cy="4486852"/>
          </a:xfrm>
        </p:spPr>
        <p:txBody>
          <a:bodyPr>
            <a:normAutofit fontScale="85000" lnSpcReduction="20000"/>
          </a:bodyPr>
          <a:lstStyle/>
          <a:p>
            <a:pPr algn="l"/>
            <a:r>
              <a:rPr lang="en-US" b="1">
                <a:latin typeface="Gill Sans MT" panose="020B0502020104020203" pitchFamily="34" charset="0"/>
              </a:rPr>
              <a:t>Must provide paid sick time “to the extent the employee is unable to work (or </a:t>
            </a:r>
            <a:r>
              <a:rPr lang="en-US" b="1" u="sng">
                <a:latin typeface="Gill Sans MT" panose="020B0502020104020203" pitchFamily="34" charset="0"/>
              </a:rPr>
              <a:t>telework</a:t>
            </a:r>
            <a:r>
              <a:rPr lang="en-US" b="1">
                <a:latin typeface="Gill Sans MT" panose="020B0502020104020203" pitchFamily="34" charset="0"/>
              </a:rPr>
              <a:t>) due to a need for leave because:</a:t>
            </a:r>
          </a:p>
          <a:p>
            <a:pPr marL="457200" indent="-457200" algn="l">
              <a:buAutoNum type="arabicParenBoth"/>
            </a:pPr>
            <a:r>
              <a:rPr lang="en-US">
                <a:latin typeface="Gill Sans MT" panose="020B0502020104020203" pitchFamily="34" charset="0"/>
              </a:rPr>
              <a:t>The employee is subject to a federal, state or local quarantine or isolation order related to COVID-19.</a:t>
            </a:r>
            <a:br>
              <a:rPr lang="en-US">
                <a:latin typeface="Gill Sans MT" panose="020B0502020104020203" pitchFamily="34" charset="0"/>
              </a:rPr>
            </a:br>
            <a:endParaRPr lang="en-US">
              <a:latin typeface="Gill Sans MT" panose="020B0502020104020203" pitchFamily="34" charset="0"/>
            </a:endParaRPr>
          </a:p>
          <a:p>
            <a:pPr marL="457200" indent="-457200" algn="l">
              <a:buAutoNum type="arabicParenBoth"/>
            </a:pPr>
            <a:r>
              <a:rPr lang="en-US">
                <a:latin typeface="Gill Sans MT" panose="020B0502020104020203" pitchFamily="34" charset="0"/>
              </a:rPr>
              <a:t>The employee has been advised by a health care provider to self-quarantine due to concerns related to COVID-19.</a:t>
            </a:r>
            <a:br>
              <a:rPr lang="en-US">
                <a:latin typeface="Gill Sans MT" panose="020B0502020104020203" pitchFamily="34" charset="0"/>
              </a:rPr>
            </a:br>
            <a:endParaRPr lang="en-US">
              <a:latin typeface="Gill Sans MT" panose="020B0502020104020203" pitchFamily="34" charset="0"/>
            </a:endParaRPr>
          </a:p>
          <a:p>
            <a:pPr marL="457200" indent="-457200" algn="l">
              <a:buAutoNum type="arabicParenBoth"/>
            </a:pPr>
            <a:r>
              <a:rPr lang="en-US">
                <a:latin typeface="Gill Sans MT" panose="020B0502020104020203" pitchFamily="34" charset="0"/>
              </a:rPr>
              <a:t>The employee is experiencing symptoms of COVID-19 and seeking a medical diagnosis.</a:t>
            </a:r>
            <a:br>
              <a:rPr lang="en-US">
                <a:latin typeface="Gill Sans MT" panose="020B0502020104020203" pitchFamily="34" charset="0"/>
              </a:rPr>
            </a:br>
            <a:endParaRPr lang="en-US">
              <a:latin typeface="Gill Sans MT" panose="020B0502020104020203" pitchFamily="34" charset="0"/>
            </a:endParaRPr>
          </a:p>
          <a:p>
            <a:pPr marL="457200" indent="-457200" algn="l">
              <a:buAutoNum type="arabicParenBoth"/>
            </a:pPr>
            <a:r>
              <a:rPr lang="en-US">
                <a:latin typeface="Gill Sans MT" panose="020B0502020104020203" pitchFamily="34" charset="0"/>
              </a:rPr>
              <a:t>The employee is caring for an </a:t>
            </a:r>
            <a:r>
              <a:rPr lang="en-US" b="1">
                <a:latin typeface="Gill Sans MT" panose="020B0502020104020203" pitchFamily="34" charset="0"/>
              </a:rPr>
              <a:t>individual</a:t>
            </a:r>
            <a:r>
              <a:rPr lang="en-US">
                <a:latin typeface="Gill Sans MT" panose="020B0502020104020203" pitchFamily="34" charset="0"/>
              </a:rPr>
              <a:t> who is subject to an order or self-quarantine as described above.</a:t>
            </a:r>
            <a:br>
              <a:rPr lang="en-US">
                <a:latin typeface="Gill Sans MT" panose="020B0502020104020203" pitchFamily="34" charset="0"/>
              </a:rPr>
            </a:br>
            <a:endParaRPr lang="en-US">
              <a:latin typeface="Gill Sans MT" panose="020B0502020104020203" pitchFamily="34" charset="0"/>
            </a:endParaRPr>
          </a:p>
          <a:p>
            <a:pPr marL="457200" indent="-457200" algn="l">
              <a:buAutoNum type="arabicParenBoth"/>
            </a:pPr>
            <a:r>
              <a:rPr lang="en-US">
                <a:latin typeface="Gill Sans MT" panose="020B0502020104020203" pitchFamily="34" charset="0"/>
              </a:rPr>
              <a:t>The employee is caring for a son or daughter if school or child care is closed/unavailable.</a:t>
            </a:r>
            <a:br>
              <a:rPr lang="en-US">
                <a:latin typeface="Gill Sans MT" panose="020B0502020104020203" pitchFamily="34" charset="0"/>
              </a:rPr>
            </a:br>
            <a:endParaRPr lang="en-US">
              <a:latin typeface="Gill Sans MT" panose="020B0502020104020203" pitchFamily="34" charset="0"/>
            </a:endParaRPr>
          </a:p>
          <a:p>
            <a:pPr marL="457200" indent="-457200" algn="l">
              <a:buAutoNum type="arabicParenBoth"/>
            </a:pPr>
            <a:r>
              <a:rPr lang="en-US">
                <a:latin typeface="Gill Sans MT" panose="020B0502020104020203" pitchFamily="34" charset="0"/>
              </a:rPr>
              <a:t>The employee is experiencing “any other substantially similar condition” specified by HHS (catch all).</a:t>
            </a: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p>
        </p:txBody>
      </p:sp>
      <p:pic>
        <p:nvPicPr>
          <p:cNvPr id="6" name="Picture 5" descr="Image result for coronavirus">
            <a:extLst>
              <a:ext uri="{FF2B5EF4-FFF2-40B4-BE49-F238E27FC236}">
                <a16:creationId xmlns:a16="http://schemas.microsoft.com/office/drawing/2014/main" xmlns="" id="{11207E58-2EC5-4C54-921D-0A84EBB22297}"/>
              </a:ext>
            </a:extLst>
          </p:cNvPr>
          <p:cNvPicPr/>
          <p:nvPr/>
        </p:nvPicPr>
        <p:blipFill>
          <a:blip r:embed="rId2"/>
          <a:srcRect/>
          <a:stretch>
            <a:fillRect/>
          </a:stretch>
        </p:blipFill>
        <p:spPr>
          <a:xfrm>
            <a:off x="8559537" y="2423399"/>
            <a:ext cx="3242821" cy="2011202"/>
          </a:xfrm>
          <a:prstGeom prst="rect">
            <a:avLst/>
          </a:prstGeom>
          <a:noFill/>
          <a:ln>
            <a:noFill/>
          </a:ln>
        </p:spPr>
      </p:pic>
      <p:sp>
        <p:nvSpPr>
          <p:cNvPr id="2" name="Footer Placeholder 1">
            <a:extLst>
              <a:ext uri="{FF2B5EF4-FFF2-40B4-BE49-F238E27FC236}">
                <a16:creationId xmlns:a16="http://schemas.microsoft.com/office/drawing/2014/main" xmlns="" id="{718B20A1-434F-4438-B09C-3DA3C4F06FE9}"/>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23877018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normAutofit/>
          </a:bodyPr>
          <a:lstStyle/>
          <a:p>
            <a:r>
              <a:rPr lang="en-US">
                <a:latin typeface="Arial" panose="020B0604020202020204" pitchFamily="34" charset="0"/>
                <a:cs typeface="Arial" panose="020B0604020202020204" pitchFamily="34" charset="0"/>
              </a:rPr>
              <a:t>EMERGENCY PAID SICK LEAVE</a:t>
            </a:r>
            <a:endParaRPr lang="en-US"/>
          </a:p>
        </p:txBody>
      </p:sp>
      <p:sp>
        <p:nvSpPr>
          <p:cNvPr id="5" name="Text Placeholder 4"/>
          <p:cNvSpPr>
            <a:spLocks noGrp="1"/>
          </p:cNvSpPr>
          <p:nvPr>
            <p:ph type="body" idx="1"/>
          </p:nvPr>
        </p:nvSpPr>
        <p:spPr>
          <a:xfrm>
            <a:off x="1292999" y="1447800"/>
            <a:ext cx="7143991" cy="4576866"/>
          </a:xfrm>
        </p:spPr>
        <p:txBody>
          <a:bodyPr>
            <a:normAutofit/>
          </a:bodyPr>
          <a:lstStyle/>
          <a:p>
            <a:pPr marL="800100" lvl="1" indent="-342900">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At employee’s regular rate for qualifying reasons (1), (2) or (3)</a:t>
            </a:r>
          </a:p>
          <a:p>
            <a:pPr marL="1257300" lvl="2"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Compensated at HIGHER of their regular rate, federal minimum wage or local minimum wage</a:t>
            </a:r>
          </a:p>
          <a:p>
            <a:pPr marL="800100" lvl="1" indent="-342900">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At 2/3 the employee’s regular rate for qualifying reasons (4), (5) or (6)</a:t>
            </a:r>
          </a:p>
          <a:p>
            <a:pPr marL="1257300" lvl="2" indent="-342900">
              <a:buFont typeface="Arial" panose="020B0604020202020204" pitchFamily="34" charset="0"/>
              <a:buChar char="•"/>
            </a:pPr>
            <a:endParaRPr lang="en-US">
              <a:solidFill>
                <a:schemeClr val="tx1">
                  <a:lumMod val="75000"/>
                  <a:lumOff val="25000"/>
                </a:schemeClr>
              </a:solidFill>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Capped at the following levels:</a:t>
            </a:r>
          </a:p>
          <a:p>
            <a:pPr marL="1257300" lvl="2"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$511 per day and $5,110 in the aggregate per person for qualifying reasons (1), (2) and (3).</a:t>
            </a:r>
          </a:p>
          <a:p>
            <a:pPr marL="1257300" lvl="2"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$200 per day and $2,000 in the aggregate per person for qualifying reasons (4), (5) and (6).</a:t>
            </a:r>
          </a:p>
          <a:p>
            <a:pPr marL="1257300" lvl="2"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p>
        </p:txBody>
      </p:sp>
      <p:pic>
        <p:nvPicPr>
          <p:cNvPr id="6" name="Picture 5" descr="Image result for coronavirus">
            <a:extLst>
              <a:ext uri="{FF2B5EF4-FFF2-40B4-BE49-F238E27FC236}">
                <a16:creationId xmlns:a16="http://schemas.microsoft.com/office/drawing/2014/main" xmlns="" id="{11207E58-2EC5-4C54-921D-0A84EBB22297}"/>
              </a:ext>
            </a:extLst>
          </p:cNvPr>
          <p:cNvPicPr/>
          <p:nvPr/>
        </p:nvPicPr>
        <p:blipFill>
          <a:blip r:embed="rId2"/>
          <a:srcRect/>
          <a:stretch>
            <a:fillRect/>
          </a:stretch>
        </p:blipFill>
        <p:spPr>
          <a:xfrm>
            <a:off x="8559537" y="2423399"/>
            <a:ext cx="3242821" cy="2011202"/>
          </a:xfrm>
          <a:prstGeom prst="rect">
            <a:avLst/>
          </a:prstGeom>
          <a:noFill/>
          <a:ln>
            <a:noFill/>
          </a:ln>
        </p:spPr>
      </p:pic>
      <p:sp>
        <p:nvSpPr>
          <p:cNvPr id="2" name="Footer Placeholder 1">
            <a:extLst>
              <a:ext uri="{FF2B5EF4-FFF2-40B4-BE49-F238E27FC236}">
                <a16:creationId xmlns:a16="http://schemas.microsoft.com/office/drawing/2014/main" xmlns="" id="{AF67AE67-C6F1-44AB-B975-D6B416461465}"/>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15882826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normAutofit/>
          </a:bodyPr>
          <a:lstStyle/>
          <a:p>
            <a:r>
              <a:rPr lang="en-US">
                <a:latin typeface="Arial" panose="020B0604020202020204" pitchFamily="34" charset="0"/>
                <a:cs typeface="Arial" panose="020B0604020202020204" pitchFamily="34" charset="0"/>
              </a:rPr>
              <a:t>EMERGENCY PAID SICK LEAVE</a:t>
            </a:r>
            <a:endParaRPr lang="en-US"/>
          </a:p>
        </p:txBody>
      </p:sp>
      <p:sp>
        <p:nvSpPr>
          <p:cNvPr id="5" name="Text Placeholder 4"/>
          <p:cNvSpPr>
            <a:spLocks noGrp="1"/>
          </p:cNvSpPr>
          <p:nvPr>
            <p:ph type="body" idx="1"/>
          </p:nvPr>
        </p:nvSpPr>
        <p:spPr>
          <a:xfrm>
            <a:off x="1292999" y="1447800"/>
            <a:ext cx="7143991" cy="4576866"/>
          </a:xfrm>
        </p:spPr>
        <p:txBody>
          <a:bodyPr>
            <a:normAutofit/>
          </a:bodyPr>
          <a:lstStyle/>
          <a:p>
            <a:pPr marL="800100" lvl="1" indent="-342900">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At employee’s regular rate for qualifying reasons (1), (2) or (3)</a:t>
            </a:r>
          </a:p>
          <a:p>
            <a:pPr marL="1257300" lvl="2"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Compensated at HIGHER of their regular rate, federal minimum wage or local minimum wage</a:t>
            </a:r>
          </a:p>
          <a:p>
            <a:pPr marL="800100" lvl="1" indent="-342900">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At 2/3 the employee’s regular rate for qualifying reasons (4), (5) or (6)</a:t>
            </a:r>
          </a:p>
          <a:p>
            <a:pPr marL="1257300" lvl="2" indent="-342900">
              <a:buFont typeface="Arial" panose="020B0604020202020204" pitchFamily="34" charset="0"/>
              <a:buChar char="•"/>
            </a:pPr>
            <a:endParaRPr lang="en-US">
              <a:solidFill>
                <a:schemeClr val="tx1">
                  <a:lumMod val="75000"/>
                  <a:lumOff val="25000"/>
                </a:schemeClr>
              </a:solidFill>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Capped at the following levels:</a:t>
            </a:r>
          </a:p>
          <a:p>
            <a:pPr marL="1257300" lvl="2"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$511 per day and $5,110 in the aggregate per person for qualifying reasons (1), (2) and (3).</a:t>
            </a:r>
          </a:p>
          <a:p>
            <a:pPr marL="1257300" lvl="2"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$200 per day and $2,000 in the aggregate per person for qualifying reasons (4), (5) and (6).</a:t>
            </a:r>
          </a:p>
          <a:p>
            <a:pPr marL="1257300" lvl="2"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p>
        </p:txBody>
      </p:sp>
      <p:pic>
        <p:nvPicPr>
          <p:cNvPr id="6" name="Picture 5" descr="Image result for coronavirus">
            <a:extLst>
              <a:ext uri="{FF2B5EF4-FFF2-40B4-BE49-F238E27FC236}">
                <a16:creationId xmlns:a16="http://schemas.microsoft.com/office/drawing/2014/main" xmlns="" id="{11207E58-2EC5-4C54-921D-0A84EBB22297}"/>
              </a:ext>
            </a:extLst>
          </p:cNvPr>
          <p:cNvPicPr/>
          <p:nvPr/>
        </p:nvPicPr>
        <p:blipFill>
          <a:blip r:embed="rId2"/>
          <a:srcRect/>
          <a:stretch>
            <a:fillRect/>
          </a:stretch>
        </p:blipFill>
        <p:spPr>
          <a:xfrm>
            <a:off x="8559537" y="2423399"/>
            <a:ext cx="3242821" cy="2011202"/>
          </a:xfrm>
          <a:prstGeom prst="rect">
            <a:avLst/>
          </a:prstGeom>
          <a:noFill/>
          <a:ln>
            <a:noFill/>
          </a:ln>
        </p:spPr>
      </p:pic>
      <p:sp>
        <p:nvSpPr>
          <p:cNvPr id="2" name="Footer Placeholder 1">
            <a:extLst>
              <a:ext uri="{FF2B5EF4-FFF2-40B4-BE49-F238E27FC236}">
                <a16:creationId xmlns:a16="http://schemas.microsoft.com/office/drawing/2014/main" xmlns="" id="{AF67AE67-C6F1-44AB-B975-D6B416461465}"/>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17719150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lstStyle/>
          <a:p>
            <a:r>
              <a:rPr lang="en-US">
                <a:latin typeface="Gill Sans MT" panose="020B0502020104020203" pitchFamily="34" charset="0"/>
                <a:cs typeface="Arial" panose="020B0604020202020204" pitchFamily="34" charset="0"/>
              </a:rPr>
              <a:t>BACKGROUND</a:t>
            </a:r>
            <a:endParaRPr lang="en-US">
              <a:latin typeface="Gill Sans MT" panose="020B0502020104020203" pitchFamily="34" charset="0"/>
            </a:endParaRPr>
          </a:p>
        </p:txBody>
      </p:sp>
      <p:sp>
        <p:nvSpPr>
          <p:cNvPr id="5" name="Text Placeholder 4"/>
          <p:cNvSpPr>
            <a:spLocks noGrp="1"/>
          </p:cNvSpPr>
          <p:nvPr>
            <p:ph type="body" idx="1"/>
          </p:nvPr>
        </p:nvSpPr>
        <p:spPr>
          <a:xfrm>
            <a:off x="603250" y="1447800"/>
            <a:ext cx="11022693" cy="4902200"/>
          </a:xfrm>
        </p:spPr>
        <p:txBody>
          <a:bodyPr>
            <a:normAutofit/>
          </a:bodyPr>
          <a:lstStyle/>
          <a:p>
            <a:pPr marL="228600" lvl="0" indent="-228600">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Over 35,000 confirmed cases in the United States; Over 200 deaths*.</a:t>
            </a:r>
          </a:p>
          <a:p>
            <a:pPr marL="228600" lvl="0" indent="-228600">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First possible community transmission case in U.S. confirmed on 2/27.</a:t>
            </a:r>
          </a:p>
          <a:p>
            <a:pPr marL="228600" lvl="0" indent="-228600">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CDC believes the you may be may be able to be spread COVID-19, like the Zika virus, prior to showing symptoms. Officials are not sure if the virus can be spread by handling or touching objects where the virus may have been present.</a:t>
            </a:r>
          </a:p>
          <a:p>
            <a:pPr marL="228600" lvl="0" indent="-228600">
              <a:lnSpc>
                <a:spcPct val="110000"/>
              </a:lnSpc>
              <a:buClr>
                <a:srgbClr val="B71E42"/>
              </a:buClr>
              <a:buSzTx/>
              <a:buFont typeface="Arial" panose="020B0604020202020204" pitchFamily="34" charset="0"/>
              <a:buChar char="•"/>
              <a:defRPr/>
            </a:pPr>
            <a:r>
              <a:rPr lang="en-US">
                <a:solidFill>
                  <a:sysClr val="windowText" lastClr="000000"/>
                </a:solidFill>
                <a:latin typeface="Gill Sans MT" panose="020B0502020104020203"/>
              </a:rPr>
              <a:t>House Bill passed on Saturday, 3/14 addressing sick pay and emergency FMLA; signed into law on 3/18.</a:t>
            </a:r>
          </a:p>
          <a:p>
            <a:endParaRPr lang="en-US"/>
          </a:p>
          <a:p>
            <a:endParaRPr lang="en-US"/>
          </a:p>
          <a:p>
            <a:endParaRPr lang="en-US"/>
          </a:p>
          <a:p>
            <a:endParaRPr lang="en-US"/>
          </a:p>
          <a:p>
            <a:r>
              <a:rPr lang="en-US" sz="1400">
                <a:latin typeface="Gill Sans MT" panose="020B0502020104020203" pitchFamily="34" charset="0"/>
              </a:rPr>
              <a:t>*As of 4pm update on March 20.</a:t>
            </a:r>
          </a:p>
        </p:txBody>
      </p:sp>
    </p:spTree>
    <p:extLst>
      <p:ext uri="{BB962C8B-B14F-4D97-AF65-F5344CB8AC3E}">
        <p14:creationId xmlns:p14="http://schemas.microsoft.com/office/powerpoint/2010/main" val="175188391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4D2C5A-44C0-41E4-A3E8-BE097B4A2684}"/>
              </a:ext>
            </a:extLst>
          </p:cNvPr>
          <p:cNvSpPr>
            <a:spLocks noGrp="1"/>
          </p:cNvSpPr>
          <p:nvPr>
            <p:ph type="title"/>
          </p:nvPr>
        </p:nvSpPr>
        <p:spPr>
          <a:xfrm>
            <a:off x="1651765" y="1971380"/>
            <a:ext cx="9645650" cy="1174750"/>
          </a:xfrm>
        </p:spPr>
        <p:txBody>
          <a:bodyPr>
            <a:noAutofit/>
          </a:bodyPr>
          <a:lstStyle/>
          <a:p>
            <a:r>
              <a:rPr lang="en-US" sz="5400"/>
              <a:t/>
            </a:r>
            <a:br>
              <a:rPr lang="en-US" sz="5400"/>
            </a:br>
            <a:r>
              <a:rPr lang="en-US" sz="5400"/>
              <a:t>EMERGENCY FAMILY AND MEDICAL LEAVE</a:t>
            </a:r>
          </a:p>
        </p:txBody>
      </p:sp>
      <p:sp>
        <p:nvSpPr>
          <p:cNvPr id="3" name="Footer Placeholder 2">
            <a:extLst>
              <a:ext uri="{FF2B5EF4-FFF2-40B4-BE49-F238E27FC236}">
                <a16:creationId xmlns:a16="http://schemas.microsoft.com/office/drawing/2014/main" xmlns="" id="{44FC470E-B573-4D72-917D-F91DD8342460}"/>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42727681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normAutofit/>
          </a:bodyPr>
          <a:lstStyle/>
          <a:p>
            <a:r>
              <a:rPr lang="en-US">
                <a:latin typeface="Arial" panose="020B0604020202020204" pitchFamily="34" charset="0"/>
                <a:cs typeface="Arial" panose="020B0604020202020204" pitchFamily="34" charset="0"/>
              </a:rPr>
              <a:t>EMERGENCY FAMILY AND MEDICAL LEAVE ACT</a:t>
            </a:r>
            <a:endParaRPr lang="en-US"/>
          </a:p>
        </p:txBody>
      </p:sp>
      <p:sp>
        <p:nvSpPr>
          <p:cNvPr id="5" name="Text Placeholder 4"/>
          <p:cNvSpPr>
            <a:spLocks noGrp="1"/>
          </p:cNvSpPr>
          <p:nvPr>
            <p:ph type="body" idx="1"/>
          </p:nvPr>
        </p:nvSpPr>
        <p:spPr>
          <a:xfrm>
            <a:off x="1292999" y="1447800"/>
            <a:ext cx="7143991" cy="4576866"/>
          </a:xfrm>
        </p:spPr>
        <p:txBody>
          <a:bodyPr>
            <a:normAutofit fontScale="85000" lnSpcReduction="20000"/>
          </a:bodyPr>
          <a:lstStyle/>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Employers with 1-499 employees</a:t>
            </a:r>
          </a:p>
          <a:p>
            <a:pPr marL="800100" lvl="1" indent="-342900">
              <a:spcAft>
                <a:spcPts val="600"/>
              </a:spcAft>
              <a:buFont typeface="Arial" panose="020B0604020202020204" pitchFamily="34" charset="0"/>
              <a:buChar char="•"/>
            </a:pPr>
            <a:r>
              <a:rPr lang="en-US">
                <a:solidFill>
                  <a:schemeClr val="tx1">
                    <a:lumMod val="75000"/>
                    <a:lumOff val="25000"/>
                  </a:schemeClr>
                </a:solidFill>
                <a:latin typeface="Gill Sans MT" panose="020B0502020104020203" pitchFamily="34" charset="0"/>
              </a:rPr>
              <a:t>Employees are counted if in the United States, the District of Columbia, or any territory or possession of the United States.</a:t>
            </a:r>
          </a:p>
          <a:p>
            <a:pPr marL="800100" lvl="1" indent="-342900">
              <a:spcAft>
                <a:spcPts val="600"/>
              </a:spcAft>
              <a:buFont typeface="Arial" panose="020B0604020202020204" pitchFamily="34" charset="0"/>
              <a:buChar char="•"/>
            </a:pPr>
            <a:r>
              <a:rPr lang="en-US">
                <a:solidFill>
                  <a:schemeClr val="tx1">
                    <a:lumMod val="75000"/>
                    <a:lumOff val="25000"/>
                  </a:schemeClr>
                </a:solidFill>
                <a:latin typeface="Gill Sans MT" panose="020B0502020104020203" pitchFamily="34" charset="0"/>
              </a:rPr>
              <a:t>A corporation is a single employer, rather than its separate establishments or divisions</a:t>
            </a:r>
          </a:p>
          <a:p>
            <a:pPr marL="800100" lvl="1" indent="-342900">
              <a:spcAft>
                <a:spcPts val="600"/>
              </a:spcAft>
              <a:buFont typeface="Arial" panose="020B0604020202020204" pitchFamily="34" charset="0"/>
              <a:buChar char="•"/>
            </a:pPr>
            <a:r>
              <a:rPr lang="en-US">
                <a:solidFill>
                  <a:schemeClr val="tx1">
                    <a:lumMod val="75000"/>
                    <a:lumOff val="25000"/>
                  </a:schemeClr>
                </a:solidFill>
                <a:latin typeface="Gill Sans MT" panose="020B0502020104020203" pitchFamily="34" charset="0"/>
              </a:rPr>
              <a:t>Separate entities will be one employer if they meet either the joint employer or integrated employers tests (as set forth in FMLA regulations)</a:t>
            </a:r>
          </a:p>
          <a:p>
            <a:pPr lvl="1"/>
            <a:endParaRPr lang="en-US" b="1">
              <a:solidFill>
                <a:schemeClr val="tx1">
                  <a:lumMod val="75000"/>
                  <a:lumOff val="25000"/>
                </a:schemeClr>
              </a:solidFill>
              <a:latin typeface="Gill Sans MT" panose="020B0502020104020203" pitchFamily="34" charset="0"/>
              <a:cs typeface="Arial" panose="020B0604020202020204" pitchFamily="34" charset="0"/>
            </a:endParaRPr>
          </a:p>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Significantly expands FMLA on a temporary basis</a:t>
            </a:r>
          </a:p>
          <a:p>
            <a:pPr algn="l"/>
            <a:endParaRPr lang="en-US" b="1">
              <a:solidFill>
                <a:schemeClr val="tx1">
                  <a:lumMod val="75000"/>
                  <a:lumOff val="25000"/>
                </a:schemeClr>
              </a:solidFill>
              <a:latin typeface="Gill Sans MT" panose="020B0502020104020203" pitchFamily="34" charset="0"/>
              <a:cs typeface="Arial" panose="020B0604020202020204" pitchFamily="34" charset="0"/>
            </a:endParaRPr>
          </a:p>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Any employee who worked for employer for </a:t>
            </a:r>
            <a:r>
              <a:rPr lang="en-US" b="1" u="sng">
                <a:solidFill>
                  <a:schemeClr val="tx1">
                    <a:lumMod val="75000"/>
                    <a:lumOff val="25000"/>
                  </a:schemeClr>
                </a:solidFill>
                <a:latin typeface="Gill Sans MT" panose="020B0502020104020203" pitchFamily="34" charset="0"/>
                <a:cs typeface="Arial" panose="020B0604020202020204" pitchFamily="34" charset="0"/>
              </a:rPr>
              <a:t>30 days </a:t>
            </a:r>
            <a:r>
              <a:rPr lang="en-US" b="1">
                <a:solidFill>
                  <a:schemeClr val="tx1">
                    <a:lumMod val="75000"/>
                    <a:lumOff val="25000"/>
                  </a:schemeClr>
                </a:solidFill>
                <a:latin typeface="Gill Sans MT" panose="020B0502020104020203" pitchFamily="34" charset="0"/>
                <a:cs typeface="Arial" panose="020B0604020202020204" pitchFamily="34" charset="0"/>
              </a:rPr>
              <a:t>prior to leave and has a qualifying reason is eligible (no requirement of 12 months/1250 hours) </a:t>
            </a:r>
          </a:p>
          <a:p>
            <a:pPr algn="l"/>
            <a:endParaRPr lang="en-US" b="1">
              <a:solidFill>
                <a:schemeClr val="tx1">
                  <a:lumMod val="75000"/>
                  <a:lumOff val="25000"/>
                </a:schemeClr>
              </a:solidFill>
              <a:latin typeface="Gill Sans MT" panose="020B0502020104020203" pitchFamily="34" charset="0"/>
              <a:cs typeface="Arial" panose="020B0604020202020204" pitchFamily="34" charset="0"/>
            </a:endParaRPr>
          </a:p>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Provides up to 12 weeks of job-protected leave (paid after the first 10 days)</a:t>
            </a:r>
          </a:p>
          <a:p>
            <a:pPr marL="1257300" lvl="2"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p>
        </p:txBody>
      </p:sp>
      <p:pic>
        <p:nvPicPr>
          <p:cNvPr id="6" name="Picture 5" descr="Image result for coronavirus">
            <a:extLst>
              <a:ext uri="{FF2B5EF4-FFF2-40B4-BE49-F238E27FC236}">
                <a16:creationId xmlns:a16="http://schemas.microsoft.com/office/drawing/2014/main" xmlns="" id="{11207E58-2EC5-4C54-921D-0A84EBB22297}"/>
              </a:ext>
            </a:extLst>
          </p:cNvPr>
          <p:cNvPicPr/>
          <p:nvPr/>
        </p:nvPicPr>
        <p:blipFill>
          <a:blip r:embed="rId2"/>
          <a:srcRect/>
          <a:stretch>
            <a:fillRect/>
          </a:stretch>
        </p:blipFill>
        <p:spPr>
          <a:xfrm>
            <a:off x="8559537" y="2423399"/>
            <a:ext cx="3242821" cy="2011202"/>
          </a:xfrm>
          <a:prstGeom prst="rect">
            <a:avLst/>
          </a:prstGeom>
          <a:noFill/>
          <a:ln>
            <a:noFill/>
          </a:ln>
        </p:spPr>
      </p:pic>
      <p:sp>
        <p:nvSpPr>
          <p:cNvPr id="2" name="Footer Placeholder 1">
            <a:extLst>
              <a:ext uri="{FF2B5EF4-FFF2-40B4-BE49-F238E27FC236}">
                <a16:creationId xmlns:a16="http://schemas.microsoft.com/office/drawing/2014/main" xmlns="" id="{A43ACD64-A008-4D2E-B618-1A5F136C661C}"/>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322708820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normAutofit fontScale="90000"/>
          </a:bodyPr>
          <a:lstStyle/>
          <a:p>
            <a:r>
              <a:rPr lang="en-US">
                <a:latin typeface="Arial" panose="020B0604020202020204" pitchFamily="34" charset="0"/>
                <a:cs typeface="Arial" panose="020B0604020202020204" pitchFamily="34" charset="0"/>
              </a:rPr>
              <a:t>EMERGENCY FAMILY AND MEDICAL LEAVE ACT</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Qualifying Reasons</a:t>
            </a:r>
            <a:endParaRPr lang="en-US"/>
          </a:p>
        </p:txBody>
      </p:sp>
      <p:sp>
        <p:nvSpPr>
          <p:cNvPr id="5" name="Text Placeholder 4"/>
          <p:cNvSpPr>
            <a:spLocks noGrp="1"/>
          </p:cNvSpPr>
          <p:nvPr>
            <p:ph type="body" idx="1"/>
          </p:nvPr>
        </p:nvSpPr>
        <p:spPr>
          <a:xfrm>
            <a:off x="1292999" y="1447800"/>
            <a:ext cx="7143991" cy="4576866"/>
          </a:xfrm>
        </p:spPr>
        <p:txBody>
          <a:bodyPr>
            <a:normAutofit/>
          </a:bodyPr>
          <a:lstStyle/>
          <a:p>
            <a:pPr marL="342900" indent="-342900" algn="l">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algn="l"/>
            <a:r>
              <a:rPr lang="en-US" b="1">
                <a:solidFill>
                  <a:schemeClr val="tx1">
                    <a:lumMod val="75000"/>
                    <a:lumOff val="25000"/>
                  </a:schemeClr>
                </a:solidFill>
                <a:latin typeface="Gill Sans MT" panose="020B0502020104020203" pitchFamily="34" charset="0"/>
                <a:cs typeface="Arial" panose="020B0604020202020204" pitchFamily="34" charset="0"/>
              </a:rPr>
              <a:t>12 weeks of job protected leave when:</a:t>
            </a:r>
          </a:p>
          <a:p>
            <a:pPr marL="342900" indent="-342900" algn="l">
              <a:buFont typeface="Arial" panose="020B0604020202020204" pitchFamily="34" charset="0"/>
              <a:buChar char="•"/>
            </a:pPr>
            <a:r>
              <a:rPr lang="en-US">
                <a:latin typeface="Gill Sans MT" panose="020B0502020104020203" pitchFamily="34" charset="0"/>
              </a:rPr>
              <a:t>“The employee is unable to work (or telework) due to the need for leave to care for the son or daughter under 18 years of age of such employee if the school or place of care has been closed, or the child care provider of such son or daughter is unavailable, due to a public health emergency.”</a:t>
            </a:r>
          </a:p>
          <a:p>
            <a:pPr marL="342900" indent="-342900" algn="l">
              <a:buFont typeface="Arial" panose="020B0604020202020204" pitchFamily="34" charset="0"/>
              <a:buChar char="•"/>
            </a:pPr>
            <a:r>
              <a:rPr lang="en-US">
                <a:latin typeface="Gill Sans MT" panose="020B0502020104020203" pitchFamily="34" charset="0"/>
              </a:rPr>
              <a:t>Likely FMLA definition of “son or daughter” will apply.</a:t>
            </a:r>
          </a:p>
          <a:p>
            <a:pPr marL="342900" indent="-342900" algn="l">
              <a:buFont typeface="Arial" panose="020B0604020202020204" pitchFamily="34" charset="0"/>
              <a:buChar char="•"/>
            </a:pPr>
            <a:endParaRPr lang="en-US">
              <a:latin typeface="Gill Sans MT" panose="020B0502020104020203" pitchFamily="34" charset="0"/>
            </a:endParaRPr>
          </a:p>
          <a:p>
            <a:pPr algn="l"/>
            <a:r>
              <a:rPr lang="en-US" b="1">
                <a:latin typeface="Gill Sans MT" panose="020B0502020104020203" pitchFamily="34" charset="0"/>
              </a:rPr>
              <a:t>“Public Health Emergency”</a:t>
            </a:r>
          </a:p>
          <a:p>
            <a:pPr marL="342900" indent="-342900" algn="l">
              <a:buFont typeface="Arial" panose="020B0604020202020204" pitchFamily="34" charset="0"/>
              <a:buChar char="•"/>
            </a:pPr>
            <a:r>
              <a:rPr lang="en-US">
                <a:latin typeface="Gill Sans MT" panose="020B0502020104020203" pitchFamily="34" charset="0"/>
              </a:rPr>
              <a:t>An emergency with respect to COVID-19 declared by a Federal, State or local authority</a:t>
            </a:r>
          </a:p>
          <a:p>
            <a:pPr lvl="2"/>
            <a:endParaRPr lang="en-US">
              <a:latin typeface="Gill Sans MT" panose="020B0502020104020203" pitchFamily="34" charset="0"/>
              <a:cs typeface="Arial" panose="020B0604020202020204" pitchFamily="34" charset="0"/>
            </a:endParaRPr>
          </a:p>
          <a:p>
            <a:pPr marL="1257300" lvl="2"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p>
        </p:txBody>
      </p:sp>
      <p:pic>
        <p:nvPicPr>
          <p:cNvPr id="6" name="Picture 5" descr="Image result for coronavirus">
            <a:extLst>
              <a:ext uri="{FF2B5EF4-FFF2-40B4-BE49-F238E27FC236}">
                <a16:creationId xmlns:a16="http://schemas.microsoft.com/office/drawing/2014/main" xmlns="" id="{11207E58-2EC5-4C54-921D-0A84EBB22297}"/>
              </a:ext>
            </a:extLst>
          </p:cNvPr>
          <p:cNvPicPr/>
          <p:nvPr/>
        </p:nvPicPr>
        <p:blipFill>
          <a:blip r:embed="rId2"/>
          <a:srcRect/>
          <a:stretch>
            <a:fillRect/>
          </a:stretch>
        </p:blipFill>
        <p:spPr>
          <a:xfrm>
            <a:off x="8559537" y="2423399"/>
            <a:ext cx="3242821" cy="2011202"/>
          </a:xfrm>
          <a:prstGeom prst="rect">
            <a:avLst/>
          </a:prstGeom>
          <a:noFill/>
          <a:ln>
            <a:noFill/>
          </a:ln>
        </p:spPr>
      </p:pic>
      <p:sp>
        <p:nvSpPr>
          <p:cNvPr id="2" name="Footer Placeholder 1">
            <a:extLst>
              <a:ext uri="{FF2B5EF4-FFF2-40B4-BE49-F238E27FC236}">
                <a16:creationId xmlns:a16="http://schemas.microsoft.com/office/drawing/2014/main" xmlns="" id="{724B8BF6-941E-4C50-BDA0-34B911556D91}"/>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63621346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876132" y="313945"/>
            <a:ext cx="9645650" cy="1323202"/>
          </a:xfrm>
        </p:spPr>
        <p:txBody>
          <a:bodyPr>
            <a:normAutofit fontScale="90000"/>
          </a:bodyPr>
          <a:lstStyle/>
          <a:p>
            <a:r>
              <a:rPr lang="en-US">
                <a:latin typeface="Arial" panose="020B0604020202020204" pitchFamily="34" charset="0"/>
                <a:cs typeface="Arial" panose="020B0604020202020204" pitchFamily="34" charset="0"/>
              </a:rPr>
              <a:t>EMERGENCY FAMILY AND MEDICAL LEAVE ACT</a:t>
            </a:r>
            <a:br>
              <a:rPr lang="en-US">
                <a:latin typeface="Arial" panose="020B0604020202020204" pitchFamily="34" charset="0"/>
                <a:cs typeface="Arial" panose="020B0604020202020204" pitchFamily="34" charset="0"/>
              </a:rPr>
            </a:br>
            <a:r>
              <a:rPr lang="en-US">
                <a:latin typeface="Arial" panose="020B0604020202020204" pitchFamily="34" charset="0"/>
                <a:cs typeface="Arial" panose="020B0604020202020204" pitchFamily="34" charset="0"/>
              </a:rPr>
              <a:t>How Does it Work</a:t>
            </a:r>
            <a:endParaRPr lang="en-US"/>
          </a:p>
        </p:txBody>
      </p:sp>
      <p:sp>
        <p:nvSpPr>
          <p:cNvPr id="5" name="Text Placeholder 4"/>
          <p:cNvSpPr>
            <a:spLocks noGrp="1"/>
          </p:cNvSpPr>
          <p:nvPr>
            <p:ph type="body" idx="1"/>
          </p:nvPr>
        </p:nvSpPr>
        <p:spPr>
          <a:xfrm>
            <a:off x="1292999" y="1447800"/>
            <a:ext cx="7266538" cy="4576866"/>
          </a:xfrm>
        </p:spPr>
        <p:txBody>
          <a:bodyPr>
            <a:normAutofit fontScale="92500" lnSpcReduction="10000"/>
          </a:bodyPr>
          <a:lstStyle/>
          <a:p>
            <a:pPr marL="342900" indent="-342900" algn="l">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First 10 days of EFMLA </a:t>
            </a:r>
            <a:r>
              <a:rPr lang="en-US" b="1" u="sng">
                <a:solidFill>
                  <a:schemeClr val="tx1">
                    <a:lumMod val="75000"/>
                    <a:lumOff val="25000"/>
                  </a:schemeClr>
                </a:solidFill>
                <a:latin typeface="Gill Sans MT" panose="020B0502020104020203" pitchFamily="34" charset="0"/>
                <a:cs typeface="Arial" panose="020B0604020202020204" pitchFamily="34" charset="0"/>
              </a:rPr>
              <a:t>may be </a:t>
            </a:r>
            <a:r>
              <a:rPr lang="en-US" b="1">
                <a:solidFill>
                  <a:schemeClr val="tx1">
                    <a:lumMod val="75000"/>
                    <a:lumOff val="25000"/>
                  </a:schemeClr>
                </a:solidFill>
                <a:latin typeface="Gill Sans MT" panose="020B0502020104020203" pitchFamily="34" charset="0"/>
                <a:cs typeface="Arial" panose="020B0604020202020204" pitchFamily="34" charset="0"/>
              </a:rPr>
              <a:t>unpaid</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An employee may elect to substitute accrued PTO, vacation, or sick leave to cover any portion of first 10 days</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Employer cannot require an employee to substitute such leave</a:t>
            </a:r>
          </a:p>
          <a:p>
            <a:pPr marL="342900" indent="-342900" algn="l">
              <a:buFont typeface="Arial" panose="020B0604020202020204" pitchFamily="34" charset="0"/>
              <a:buChar char="•"/>
            </a:pPr>
            <a:r>
              <a:rPr lang="en-US" b="1">
                <a:solidFill>
                  <a:schemeClr val="tx1">
                    <a:lumMod val="75000"/>
                    <a:lumOff val="25000"/>
                  </a:schemeClr>
                </a:solidFill>
                <a:latin typeface="Gill Sans MT" panose="020B0502020104020203" pitchFamily="34" charset="0"/>
              </a:rPr>
              <a:t>After the first 10 days:</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rPr>
              <a:t>Compensated at 2/3 of the regular rate </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Part-time employees/irregular schedule entitled to be paid based on average number of hours employee worked in prior 6 months, or if employed less than 6 months, average number of hours employee would normally be scheduled to work</a:t>
            </a:r>
          </a:p>
          <a:p>
            <a:pPr marL="800100" lvl="1" indent="-342900">
              <a:buFont typeface="Arial" panose="020B0604020202020204" pitchFamily="34" charset="0"/>
              <a:buChar char="•"/>
            </a:pPr>
            <a:r>
              <a:rPr lang="en-US" b="1">
                <a:solidFill>
                  <a:schemeClr val="tx1">
                    <a:lumMod val="75000"/>
                    <a:lumOff val="25000"/>
                  </a:schemeClr>
                </a:solidFill>
                <a:latin typeface="Gill Sans MT" panose="020B0502020104020203" pitchFamily="34" charset="0"/>
                <a:cs typeface="Arial" panose="020B0604020202020204" pitchFamily="34" charset="0"/>
              </a:rPr>
              <a:t>Pay capped at $200 per day and $10,000 in aggregate per employee</a:t>
            </a:r>
          </a:p>
          <a:p>
            <a:pPr marL="800100" lvl="1" indent="-342900">
              <a:buFont typeface="Arial" panose="020B0604020202020204" pitchFamily="34" charset="0"/>
              <a:buChar char="•"/>
            </a:pPr>
            <a:r>
              <a:rPr lang="en-US">
                <a:solidFill>
                  <a:schemeClr val="tx1">
                    <a:lumMod val="75000"/>
                    <a:lumOff val="25000"/>
                  </a:schemeClr>
                </a:solidFill>
                <a:latin typeface="Gill Sans MT" panose="020B0502020104020203" pitchFamily="34" charset="0"/>
                <a:cs typeface="Arial" panose="020B0604020202020204" pitchFamily="34" charset="0"/>
              </a:rPr>
              <a:t>Bargaining unit employees – apply EFMLA consistent with the CBA</a:t>
            </a:r>
          </a:p>
          <a:p>
            <a:pPr lvl="2"/>
            <a:endParaRPr lang="en-US">
              <a:latin typeface="Gill Sans MT" panose="020B0502020104020203" pitchFamily="34" charset="0"/>
              <a:cs typeface="Arial" panose="020B0604020202020204" pitchFamily="34" charset="0"/>
            </a:endParaRPr>
          </a:p>
          <a:p>
            <a:pPr marL="1257300" lvl="2"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Gill Sans MT" panose="020B0502020104020203" pitchFamily="34" charset="0"/>
              <a:cs typeface="Arial" panose="020B0604020202020204" pitchFamily="34" charset="0"/>
            </a:endParaRPr>
          </a:p>
          <a:p>
            <a:pPr marL="800100" lvl="1" indent="-342900">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endParaRPr lang="en-US" b="1"/>
          </a:p>
        </p:txBody>
      </p:sp>
      <p:pic>
        <p:nvPicPr>
          <p:cNvPr id="6" name="Picture 5" descr="Image result for coronavirus">
            <a:extLst>
              <a:ext uri="{FF2B5EF4-FFF2-40B4-BE49-F238E27FC236}">
                <a16:creationId xmlns:a16="http://schemas.microsoft.com/office/drawing/2014/main" xmlns="" id="{11207E58-2EC5-4C54-921D-0A84EBB22297}"/>
              </a:ext>
            </a:extLst>
          </p:cNvPr>
          <p:cNvPicPr/>
          <p:nvPr/>
        </p:nvPicPr>
        <p:blipFill>
          <a:blip r:embed="rId2"/>
          <a:srcRect/>
          <a:stretch>
            <a:fillRect/>
          </a:stretch>
        </p:blipFill>
        <p:spPr>
          <a:xfrm>
            <a:off x="8559537" y="2423399"/>
            <a:ext cx="3242821" cy="2011202"/>
          </a:xfrm>
          <a:prstGeom prst="rect">
            <a:avLst/>
          </a:prstGeom>
          <a:noFill/>
          <a:ln>
            <a:noFill/>
          </a:ln>
        </p:spPr>
      </p:pic>
      <p:sp>
        <p:nvSpPr>
          <p:cNvPr id="2" name="Footer Placeholder 1">
            <a:extLst>
              <a:ext uri="{FF2B5EF4-FFF2-40B4-BE49-F238E27FC236}">
                <a16:creationId xmlns:a16="http://schemas.microsoft.com/office/drawing/2014/main" xmlns="" id="{2EFA15BC-28C3-414A-B19E-1E2F38AD9C92}"/>
              </a:ext>
            </a:extLst>
          </p:cNvPr>
          <p:cNvSpPr>
            <a:spLocks noGrp="1"/>
          </p:cNvSpPr>
          <p:nvPr>
            <p:ph type="ftr" sz="quarter" idx="11"/>
          </p:nvPr>
        </p:nvSpPr>
        <p:spPr/>
        <p:txBody>
          <a:bodyPr/>
          <a:lstStyle/>
          <a:p>
            <a:r>
              <a:rPr lang="en-US"/>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5013492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2C223A-F876-46DE-9D37-5E161F365BFA}"/>
              </a:ext>
            </a:extLst>
          </p:cNvPr>
          <p:cNvSpPr>
            <a:spLocks noGrp="1"/>
          </p:cNvSpPr>
          <p:nvPr>
            <p:ph type="title"/>
          </p:nvPr>
        </p:nvSpPr>
        <p:spPr/>
        <p:txBody>
          <a:bodyPr>
            <a:normAutofit/>
          </a:bodyPr>
          <a:lstStyle/>
          <a:p>
            <a:pPr algn="ctr"/>
            <a:r>
              <a:rPr lang="en-US" sz="3600" b="1">
                <a:latin typeface="Gill Sans MT" panose="020B0502020104020203" pitchFamily="34" charset="0"/>
                <a:cs typeface="Arial" panose="020B0604020202020204" pitchFamily="34" charset="0"/>
              </a:rPr>
              <a:t>A FEW THINGS TO KEEP IN MIND</a:t>
            </a:r>
          </a:p>
        </p:txBody>
      </p:sp>
      <p:sp>
        <p:nvSpPr>
          <p:cNvPr id="3" name="Content Placeholder 2">
            <a:extLst>
              <a:ext uri="{FF2B5EF4-FFF2-40B4-BE49-F238E27FC236}">
                <a16:creationId xmlns:a16="http://schemas.microsoft.com/office/drawing/2014/main" xmlns="" id="{4D4EE73A-F610-49AB-ADCD-49E16EEDB660}"/>
              </a:ext>
            </a:extLst>
          </p:cNvPr>
          <p:cNvSpPr>
            <a:spLocks noGrp="1"/>
          </p:cNvSpPr>
          <p:nvPr>
            <p:ph idx="1"/>
          </p:nvPr>
        </p:nvSpPr>
        <p:spPr/>
        <p:txBody>
          <a:bodyPr>
            <a:normAutofit/>
          </a:bodyPr>
          <a:lstStyle/>
          <a:p>
            <a:pPr marL="0" indent="0">
              <a:buNone/>
            </a:pPr>
            <a:endParaRPr lang="en-US" sz="2000" b="1">
              <a:latin typeface="Gill Sans MT" panose="020B0502020104020203" pitchFamily="34" charset="0"/>
            </a:endParaRPr>
          </a:p>
          <a:p>
            <a:pPr marL="0" indent="0">
              <a:buNone/>
            </a:pPr>
            <a:endParaRPr lang="en-US" sz="2000">
              <a:latin typeface="Gill Sans MT" panose="020B0502020104020203" pitchFamily="34" charset="0"/>
            </a:endParaRPr>
          </a:p>
          <a:p>
            <a:pPr marL="0" indent="0">
              <a:buNone/>
            </a:pPr>
            <a:r>
              <a:rPr lang="en-US" sz="2000" b="1">
                <a:latin typeface="Gill Sans MT" panose="020B0502020104020203" pitchFamily="34" charset="0"/>
              </a:rPr>
              <a:t>State and Local Laws</a:t>
            </a:r>
            <a:endParaRPr lang="en-US" sz="2000">
              <a:latin typeface="Gill Sans MT" panose="020B0502020104020203" pitchFamily="34" charset="0"/>
            </a:endParaRPr>
          </a:p>
          <a:p>
            <a:r>
              <a:rPr lang="en-US" sz="2000">
                <a:latin typeface="Gill Sans MT" panose="020B0502020104020203" pitchFamily="34" charset="0"/>
              </a:rPr>
              <a:t>Many states and local jurisdictions have their own paid sick days and family and medical leave laws, which may be in addition to these new federal requirements.</a:t>
            </a:r>
          </a:p>
          <a:p>
            <a:r>
              <a:rPr lang="en-US" sz="2000">
                <a:latin typeface="Gill Sans MT" panose="020B0502020104020203" pitchFamily="34" charset="0"/>
              </a:rPr>
              <a:t>Many states and locals are working quickly to amend their laws and/or add new requirements as well.</a:t>
            </a:r>
          </a:p>
          <a:p>
            <a:pPr marL="0" indent="0">
              <a:buNone/>
            </a:pPr>
            <a:endParaRPr lang="en-US" sz="2000">
              <a:latin typeface="Gill Sans MT" panose="020B0502020104020203" pitchFamily="34" charset="0"/>
            </a:endParaRPr>
          </a:p>
        </p:txBody>
      </p:sp>
      <p:sp>
        <p:nvSpPr>
          <p:cNvPr id="4" name="Footer Placeholder 3">
            <a:extLst>
              <a:ext uri="{FF2B5EF4-FFF2-40B4-BE49-F238E27FC236}">
                <a16:creationId xmlns:a16="http://schemas.microsoft.com/office/drawing/2014/main" xmlns="" id="{9C3719F9-7BB5-4460-81D6-DD03BA0D374E}"/>
              </a:ext>
            </a:extLst>
          </p:cNvPr>
          <p:cNvSpPr>
            <a:spLocks noGrp="1"/>
          </p:cNvSpPr>
          <p:nvPr>
            <p:ph type="ftr" sz="quarter" idx="11"/>
          </p:nvPr>
        </p:nvSpPr>
        <p:spPr>
          <a:xfrm>
            <a:off x="4173070" y="5831282"/>
            <a:ext cx="4114800" cy="365125"/>
          </a:xfrm>
        </p:spPr>
        <p:txBody>
          <a:bodyPr/>
          <a:lstStyle/>
          <a:p>
            <a:r>
              <a:rPr lang="en-US" dirty="0"/>
              <a:t>Please note: this is preliminary information that is constantly changing; refer to updated Act language for most current information and contact your Fisher Phillips attorney with any questions.</a:t>
            </a:r>
          </a:p>
        </p:txBody>
      </p:sp>
    </p:spTree>
    <p:extLst>
      <p:ext uri="{BB962C8B-B14F-4D97-AF65-F5344CB8AC3E}">
        <p14:creationId xmlns:p14="http://schemas.microsoft.com/office/powerpoint/2010/main" val="16674740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066544" y="237745"/>
            <a:ext cx="7991856" cy="1600292"/>
          </a:xfrm>
        </p:spPr>
        <p:txBody>
          <a:bodyPr/>
          <a:lstStyle/>
          <a:p>
            <a:r>
              <a:rPr lang="en-US"/>
              <a:t>Questions?</a:t>
            </a:r>
          </a:p>
        </p:txBody>
      </p:sp>
      <p:pic>
        <p:nvPicPr>
          <p:cNvPr id="2" name="Picture 1"/>
          <p:cNvPicPr>
            <a:picLocks noChangeAspect="1"/>
          </p:cNvPicPr>
          <p:nvPr/>
        </p:nvPicPr>
        <p:blipFill>
          <a:blip r:embed="rId2"/>
          <a:srcRect/>
          <a:stretch>
            <a:fillRect/>
          </a:stretch>
        </p:blipFill>
        <p:spPr>
          <a:xfrm>
            <a:off x="4667250" y="2214562"/>
            <a:ext cx="2857500" cy="2428875"/>
          </a:xfrm>
          <a:prstGeom prst="rect">
            <a:avLst/>
          </a:prstGeom>
        </p:spPr>
      </p:pic>
    </p:spTree>
    <p:extLst>
      <p:ext uri="{BB962C8B-B14F-4D97-AF65-F5344CB8AC3E}">
        <p14:creationId xmlns:p14="http://schemas.microsoft.com/office/powerpoint/2010/main" val="3055529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Thank You</a:t>
            </a:r>
          </a:p>
        </p:txBody>
      </p:sp>
      <p:sp>
        <p:nvSpPr>
          <p:cNvPr id="3" name="Text Placeholder 2"/>
          <p:cNvSpPr>
            <a:spLocks noGrp="1"/>
          </p:cNvSpPr>
          <p:nvPr>
            <p:ph type="body" idx="1"/>
          </p:nvPr>
        </p:nvSpPr>
        <p:spPr>
          <a:xfrm>
            <a:off x="2199744" y="4000499"/>
            <a:ext cx="9646920" cy="1174750"/>
          </a:xfrm>
        </p:spPr>
        <p:txBody>
          <a:bodyPr>
            <a:noAutofit/>
          </a:bodyPr>
          <a:lstStyle/>
          <a:p>
            <a:r>
              <a:rPr lang="en-US" dirty="0"/>
              <a:t/>
            </a:r>
            <a:br>
              <a:rPr lang="en-US" dirty="0"/>
            </a:br>
            <a:r>
              <a:rPr lang="en-US" b="1" dirty="0"/>
              <a:t>Travis Vance</a:t>
            </a:r>
            <a:r>
              <a:rPr lang="en-US" dirty="0"/>
              <a:t/>
            </a:r>
            <a:br>
              <a:rPr lang="en-US" dirty="0"/>
            </a:br>
            <a:r>
              <a:rPr lang="en-US" dirty="0"/>
              <a:t>Phone: (704) 778-4164</a:t>
            </a:r>
            <a:br>
              <a:rPr lang="en-US" dirty="0"/>
            </a:br>
            <a:r>
              <a:rPr lang="en-US" dirty="0"/>
              <a:t>Email: </a:t>
            </a:r>
            <a:r>
              <a:rPr lang="en-US" dirty="0" smtClean="0">
                <a:hlinkClick r:id="rId2"/>
              </a:rPr>
              <a:t>tvance@fisherphillips.com</a:t>
            </a:r>
            <a:endParaRPr lang="en-US" dirty="0" smtClean="0"/>
          </a:p>
          <a:p>
            <a:r>
              <a:rPr lang="en-US" b="1" dirty="0" smtClean="0"/>
              <a:t>Robert Smith</a:t>
            </a:r>
          </a:p>
          <a:p>
            <a:r>
              <a:rPr lang="en-US" dirty="0" smtClean="0"/>
              <a:t>Phone: (404) 240-4147</a:t>
            </a:r>
          </a:p>
          <a:p>
            <a:r>
              <a:rPr lang="en-US" err="1" smtClean="0"/>
              <a:t>Email</a:t>
            </a:r>
            <a:r>
              <a:rPr lang="en-US" smtClean="0"/>
              <a:t>: </a:t>
            </a:r>
            <a:r>
              <a:rPr lang="en-US" smtClean="0">
                <a:hlinkClick r:id="rId3"/>
              </a:rPr>
              <a:t>rsmith@fpsafetysolutions.com</a:t>
            </a:r>
            <a:endParaRPr lang="en-US" smtClean="0"/>
          </a:p>
          <a:p>
            <a:endParaRPr lang="en-US" dirty="0"/>
          </a:p>
        </p:txBody>
      </p:sp>
      <p:pic>
        <p:nvPicPr>
          <p:cNvPr id="4" name="Picture 3"/>
          <p:cNvPicPr>
            <a:picLocks noChangeAspect="1"/>
          </p:cNvPicPr>
          <p:nvPr/>
        </p:nvPicPr>
        <p:blipFill>
          <a:blip r:embed="rId4"/>
          <a:srcRect/>
          <a:stretch>
            <a:fillRect/>
          </a:stretch>
        </p:blipFill>
        <p:spPr>
          <a:xfrm>
            <a:off x="0" y="1779494"/>
            <a:ext cx="12188952" cy="2407920"/>
          </a:xfrm>
          <a:prstGeom prst="rect">
            <a:avLst/>
          </a:prstGeom>
        </p:spPr>
      </p:pic>
    </p:spTree>
    <p:extLst>
      <p:ext uri="{BB962C8B-B14F-4D97-AF65-F5344CB8AC3E}">
        <p14:creationId xmlns:p14="http://schemas.microsoft.com/office/powerpoint/2010/main" val="11908492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7A9F2F-61B3-4BD1-9C75-EE514292C144}"/>
              </a:ext>
            </a:extLst>
          </p:cNvPr>
          <p:cNvSpPr>
            <a:spLocks noGrp="1"/>
          </p:cNvSpPr>
          <p:nvPr>
            <p:ph type="title"/>
          </p:nvPr>
        </p:nvSpPr>
        <p:spPr>
          <a:xfrm>
            <a:off x="1461846" y="518880"/>
            <a:ext cx="10267844" cy="1186019"/>
          </a:xfrm>
        </p:spPr>
        <p:txBody>
          <a:bodyPr/>
          <a:lstStyle/>
          <a:p>
            <a:pPr algn="ctr"/>
            <a:r>
              <a:rPr lang="en-US" b="1">
                <a:latin typeface="Gill Sans MT" panose="020B0502020104020203" pitchFamily="34" charset="0"/>
              </a:rPr>
              <a:t>Where We Are Now</a:t>
            </a:r>
          </a:p>
        </p:txBody>
      </p:sp>
      <p:sp>
        <p:nvSpPr>
          <p:cNvPr id="3" name="Content Placeholder 2">
            <a:extLst>
              <a:ext uri="{FF2B5EF4-FFF2-40B4-BE49-F238E27FC236}">
                <a16:creationId xmlns:a16="http://schemas.microsoft.com/office/drawing/2014/main" xmlns="" id="{BB52F73F-B5ED-481B-B6CD-30C858A6C016}"/>
              </a:ext>
            </a:extLst>
          </p:cNvPr>
          <p:cNvSpPr>
            <a:spLocks noGrp="1"/>
          </p:cNvSpPr>
          <p:nvPr>
            <p:ph idx="1"/>
          </p:nvPr>
        </p:nvSpPr>
        <p:spPr>
          <a:xfrm>
            <a:off x="663879" y="1479944"/>
            <a:ext cx="11065811" cy="4363448"/>
          </a:xfrm>
        </p:spPr>
        <p:txBody>
          <a:bodyPr>
            <a:normAutofit fontScale="62500" lnSpcReduction="20000"/>
          </a:bodyPr>
          <a:lstStyle/>
          <a:p>
            <a:r>
              <a:rPr lang="en-US" sz="3200">
                <a:latin typeface="Gill Sans MT" panose="020B0502020104020203" pitchFamily="34" charset="0"/>
              </a:rPr>
              <a:t>Accept that every day brings new facts and guidance. We must try to plan, but next week will be VERY different. </a:t>
            </a:r>
          </a:p>
          <a:p>
            <a:pPr marL="457200" lvl="1" indent="0">
              <a:buNone/>
            </a:pPr>
            <a:r>
              <a:rPr lang="en-US" sz="3200">
                <a:solidFill>
                  <a:srgbClr val="FF0000"/>
                </a:solidFill>
                <a:latin typeface="Gill Sans MT" panose="020B0502020104020203" pitchFamily="34" charset="0"/>
              </a:rPr>
              <a:t>Fed and State Actions, and School and Business Closures.</a:t>
            </a:r>
          </a:p>
          <a:p>
            <a:r>
              <a:rPr lang="en-US" sz="3200">
                <a:latin typeface="Gill Sans MT" panose="020B0502020104020203" pitchFamily="34" charset="0"/>
              </a:rPr>
              <a:t>Bad News – cases will rapidly increase in all areas and disruptions in travel, gatherings, business, and education will occur.</a:t>
            </a:r>
          </a:p>
          <a:p>
            <a:pPr marL="457200" lvl="1" indent="0">
              <a:buNone/>
            </a:pPr>
            <a:r>
              <a:rPr lang="en-US" sz="3200">
                <a:solidFill>
                  <a:srgbClr val="FF0000"/>
                </a:solidFill>
                <a:latin typeface="Gill Sans MT" panose="020B0502020104020203" pitchFamily="34" charset="0"/>
              </a:rPr>
              <a:t>What news greeted you today? The exponential increase will be revealed this week.</a:t>
            </a:r>
          </a:p>
          <a:p>
            <a:r>
              <a:rPr lang="en-US" sz="3200">
                <a:latin typeface="Gill Sans MT" panose="020B0502020104020203" pitchFamily="34" charset="0"/>
              </a:rPr>
              <a:t>Consider that an Italy-like response may be a wise move to limit spread. </a:t>
            </a:r>
          </a:p>
          <a:p>
            <a:pPr marL="457200" lvl="1" indent="0">
              <a:buNone/>
            </a:pPr>
            <a:r>
              <a:rPr lang="en-US" sz="3200">
                <a:solidFill>
                  <a:srgbClr val="FF0000"/>
                </a:solidFill>
                <a:latin typeface="Gill Sans MT" panose="020B0502020104020203" pitchFamily="34" charset="0"/>
              </a:rPr>
              <a:t>See today’s news and more coming. </a:t>
            </a:r>
          </a:p>
          <a:p>
            <a:r>
              <a:rPr lang="en-US" sz="3200">
                <a:latin typeface="Gill Sans MT" panose="020B0502020104020203" pitchFamily="34" charset="0"/>
              </a:rPr>
              <a:t>We have to balance messages – not too dark versus being too optimistic.</a:t>
            </a:r>
          </a:p>
          <a:p>
            <a:pPr marL="457200" lvl="1" indent="0">
              <a:buNone/>
            </a:pPr>
            <a:r>
              <a:rPr lang="en-US" sz="3200">
                <a:solidFill>
                  <a:srgbClr val="FF0000"/>
                </a:solidFill>
                <a:latin typeface="Gill Sans MT" panose="020B0502020104020203" pitchFamily="34" charset="0"/>
              </a:rPr>
              <a:t>Many people are still not taking this seriously. Others are nervous but hoping for few changes.</a:t>
            </a:r>
          </a:p>
          <a:p>
            <a:r>
              <a:rPr lang="en-US" sz="3200">
                <a:latin typeface="Gill Sans MT" panose="020B0502020104020203" pitchFamily="34" charset="0"/>
              </a:rPr>
              <a:t>It’s time for the CEO’s role – making the tough risk weighing decisions based on sound advice of HR, Legal, Operations, and Safety.</a:t>
            </a:r>
          </a:p>
          <a:p>
            <a:r>
              <a:rPr lang="en-US" sz="3200">
                <a:latin typeface="Gill Sans MT" panose="020B0502020104020203" pitchFamily="34" charset="0"/>
              </a:rPr>
              <a:t>Next step will be to set the tone for pulling together and protecting the business. Need Authentic Leadership.</a:t>
            </a:r>
          </a:p>
          <a:p>
            <a:endParaRPr lang="en-US"/>
          </a:p>
        </p:txBody>
      </p:sp>
    </p:spTree>
    <p:extLst>
      <p:ext uri="{BB962C8B-B14F-4D97-AF65-F5344CB8AC3E}">
        <p14:creationId xmlns:p14="http://schemas.microsoft.com/office/powerpoint/2010/main" val="3660093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cap="all">
                <a:solidFill>
                  <a:prstClr val="black"/>
                </a:solidFill>
                <a:latin typeface="Gill Sans MT" panose="020B0502020104020203"/>
              </a:rPr>
              <a:t>Considerations for employers</a:t>
            </a:r>
            <a:endParaRPr lang="en-US">
              <a:latin typeface="Arial" panose="020B0604020202020204" pitchFamily="34" charset="0"/>
              <a:cs typeface="Arial" panose="020B0604020202020204" pitchFamily="34" charset="0"/>
            </a:endParaRPr>
          </a:p>
        </p:txBody>
      </p:sp>
      <p:sp>
        <p:nvSpPr>
          <p:cNvPr id="5" name="Text Placeholder 4"/>
          <p:cNvSpPr>
            <a:spLocks noGrp="1"/>
          </p:cNvSpPr>
          <p:nvPr>
            <p:ph type="body" idx="1"/>
          </p:nvPr>
        </p:nvSpPr>
        <p:spPr>
          <a:xfrm>
            <a:off x="654823" y="1500672"/>
            <a:ext cx="10882353" cy="5119584"/>
          </a:xfrm>
        </p:spPr>
        <p:txBody>
          <a:bodyPr>
            <a:normAutofit fontScale="85000" lnSpcReduction="20000"/>
          </a:bodyPr>
          <a:lstStyle/>
          <a:p>
            <a:pPr marL="228600" lvl="0" indent="-228600" algn="l">
              <a:lnSpc>
                <a:spcPct val="120000"/>
              </a:lnSpc>
              <a:buClr>
                <a:srgbClr val="B71E42"/>
              </a:buClr>
              <a:buSzTx/>
              <a:buFont typeface="Arial" panose="020B0604020202020204" pitchFamily="34" charset="0"/>
              <a:buChar char="•"/>
              <a:defRPr/>
            </a:pPr>
            <a:r>
              <a:rPr lang="en-US" sz="2600">
                <a:solidFill>
                  <a:sysClr val="windowText" lastClr="000000"/>
                </a:solidFill>
                <a:latin typeface="Gill Sans MT" panose="020B0502020104020203"/>
              </a:rPr>
              <a:t>Educate all employees about how the coronavirus can be contracted. </a:t>
            </a:r>
          </a:p>
          <a:p>
            <a:pPr marL="228600" lvl="0" indent="-228600" algn="l">
              <a:lnSpc>
                <a:spcPct val="120000"/>
              </a:lnSpc>
              <a:buClr>
                <a:srgbClr val="B71E42"/>
              </a:buClr>
              <a:buSzTx/>
              <a:buFont typeface="Arial" panose="020B0604020202020204" pitchFamily="34" charset="0"/>
              <a:buChar char="•"/>
              <a:defRPr/>
            </a:pPr>
            <a:r>
              <a:rPr lang="en-US" sz="2600">
                <a:solidFill>
                  <a:sysClr val="windowText" lastClr="000000"/>
                </a:solidFill>
                <a:latin typeface="Gill Sans MT" panose="020B0502020104020203"/>
              </a:rPr>
              <a:t>Establish a point of contact in human resources or elsewhere in your company for employees that have concerns. </a:t>
            </a:r>
          </a:p>
          <a:p>
            <a:pPr marL="228600" lvl="0" indent="-228600" algn="l">
              <a:lnSpc>
                <a:spcPct val="120000"/>
              </a:lnSpc>
              <a:buClr>
                <a:srgbClr val="B71E42"/>
              </a:buClr>
              <a:buSzTx/>
              <a:buFont typeface="Arial" panose="020B0604020202020204" pitchFamily="34" charset="0"/>
              <a:buChar char="•"/>
              <a:defRPr/>
            </a:pPr>
            <a:r>
              <a:rPr lang="en-US" sz="2600">
                <a:solidFill>
                  <a:sysClr val="windowText" lastClr="000000"/>
                </a:solidFill>
                <a:latin typeface="Gill Sans MT" panose="020B0502020104020203"/>
              </a:rPr>
              <a:t>Remind employees about policies concerning absences and working from home, including vacation, sick pay, FMLA, unemployment, and short term disability.  </a:t>
            </a:r>
          </a:p>
          <a:p>
            <a:pPr marL="228600" lvl="0" indent="-228600" algn="l">
              <a:lnSpc>
                <a:spcPct val="120000"/>
              </a:lnSpc>
              <a:buClr>
                <a:srgbClr val="B71E42"/>
              </a:buClr>
              <a:buSzTx/>
              <a:buFont typeface="Arial" panose="020B0604020202020204" pitchFamily="34" charset="0"/>
              <a:buChar char="•"/>
              <a:defRPr/>
            </a:pPr>
            <a:r>
              <a:rPr lang="en-US" sz="2600">
                <a:solidFill>
                  <a:sysClr val="windowText" lastClr="000000"/>
                </a:solidFill>
                <a:latin typeface="Gill Sans MT" panose="020B0502020104020203"/>
              </a:rPr>
              <a:t>Train supervisors on overreaction impacts and importance of adhering to antidiscrimination policies. </a:t>
            </a:r>
          </a:p>
          <a:p>
            <a:pPr marL="228600" lvl="0" indent="-228600" algn="l">
              <a:lnSpc>
                <a:spcPct val="120000"/>
              </a:lnSpc>
              <a:buClr>
                <a:srgbClr val="B71E42"/>
              </a:buClr>
              <a:buSzTx/>
              <a:buFont typeface="Arial" panose="020B0604020202020204" pitchFamily="34" charset="0"/>
              <a:buChar char="•"/>
              <a:defRPr/>
            </a:pPr>
            <a:r>
              <a:rPr lang="en-US" sz="2600">
                <a:solidFill>
                  <a:sysClr val="windowText" lastClr="000000"/>
                </a:solidFill>
                <a:latin typeface="Gill Sans MT" panose="020B0502020104020203"/>
              </a:rPr>
              <a:t>Keep track of updates from CDC and WHO. </a:t>
            </a:r>
          </a:p>
          <a:p>
            <a:pPr marL="228600" lvl="0" indent="-228600" algn="l">
              <a:lnSpc>
                <a:spcPct val="120000"/>
              </a:lnSpc>
              <a:buClr>
                <a:srgbClr val="B71E42"/>
              </a:buClr>
              <a:buSzTx/>
              <a:buFont typeface="Arial" panose="020B0604020202020204" pitchFamily="34" charset="0"/>
              <a:buChar char="•"/>
              <a:defRPr/>
            </a:pPr>
            <a:r>
              <a:rPr lang="en-US" sz="2600">
                <a:solidFill>
                  <a:sysClr val="windowText" lastClr="000000"/>
                </a:solidFill>
                <a:latin typeface="Gill Sans MT" panose="020B0502020104020203"/>
              </a:rPr>
              <a:t>Employee personal travel: </a:t>
            </a:r>
          </a:p>
          <a:p>
            <a:pPr lvl="1">
              <a:spcBef>
                <a:spcPts val="1000"/>
              </a:spcBef>
              <a:buClr>
                <a:srgbClr val="B71E42"/>
              </a:buClr>
              <a:defRPr/>
            </a:pPr>
            <a:r>
              <a:rPr lang="en-US" sz="2600">
                <a:solidFill>
                  <a:sysClr val="windowText" lastClr="000000"/>
                </a:solidFill>
                <a:latin typeface="Gill Sans MT" panose="020B0502020104020203"/>
              </a:rPr>
              <a:t>Employers cannot prohibit otherwise legal activity, such as personal travel abroad by an employee. This includes pregnant employees or those with a medical condition. </a:t>
            </a:r>
          </a:p>
          <a:p>
            <a:pPr lvl="1">
              <a:spcBef>
                <a:spcPts val="1000"/>
              </a:spcBef>
              <a:buClr>
                <a:srgbClr val="B71E42"/>
              </a:buClr>
              <a:defRPr/>
            </a:pPr>
            <a:r>
              <a:rPr lang="en-US" sz="2600">
                <a:solidFill>
                  <a:sysClr val="windowText" lastClr="000000"/>
                </a:solidFill>
                <a:latin typeface="Gill Sans MT" panose="020B0502020104020203"/>
              </a:rPr>
              <a:t>Employers should advise employees traveling to areas where Coronavirus is an issue to take proper precautions.  </a:t>
            </a:r>
          </a:p>
          <a:p>
            <a:endParaRPr lang="en-US"/>
          </a:p>
        </p:txBody>
      </p:sp>
    </p:spTree>
    <p:extLst>
      <p:ext uri="{BB962C8B-B14F-4D97-AF65-F5344CB8AC3E}">
        <p14:creationId xmlns:p14="http://schemas.microsoft.com/office/powerpoint/2010/main" val="31685873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US Department of State Travel Warnings</a:t>
            </a:r>
          </a:p>
        </p:txBody>
      </p:sp>
      <p:sp>
        <p:nvSpPr>
          <p:cNvPr id="3" name="Text Placeholder 2"/>
          <p:cNvSpPr>
            <a:spLocks noGrp="1"/>
          </p:cNvSpPr>
          <p:nvPr>
            <p:ph type="body" idx="1"/>
          </p:nvPr>
        </p:nvSpPr>
        <p:spPr>
          <a:xfrm>
            <a:off x="779929" y="1922585"/>
            <a:ext cx="10933535" cy="4167065"/>
          </a:xfrm>
        </p:spPr>
        <p:txBody>
          <a:bodyPr/>
          <a:lstStyle/>
          <a:p>
            <a:pPr marL="342900" indent="-342900" algn="l">
              <a:buFont typeface="Arial" panose="020B0604020202020204" pitchFamily="34" charset="0"/>
              <a:buChar char="•"/>
            </a:pPr>
            <a:r>
              <a:rPr lang="en-US" sz="2200">
                <a:latin typeface="Gill Sans MT" panose="020B0502020104020203" pitchFamily="34" charset="0"/>
              </a:rPr>
              <a:t>March 19, 2020- US Dept. of State issued Global Level 4 Health Advisory.</a:t>
            </a:r>
          </a:p>
          <a:p>
            <a:pPr marL="342900" indent="-342900" algn="l">
              <a:buFont typeface="Arial" panose="020B0604020202020204" pitchFamily="34" charset="0"/>
              <a:buChar char="•"/>
            </a:pPr>
            <a:r>
              <a:rPr lang="en-US" sz="2200">
                <a:latin typeface="Gill Sans MT" panose="020B0502020104020203" pitchFamily="34" charset="0"/>
              </a:rPr>
              <a:t>Advised all US citizens to avoid travel abroad.</a:t>
            </a:r>
          </a:p>
          <a:p>
            <a:pPr marL="342900" indent="-342900" algn="l">
              <a:buFont typeface="Arial" panose="020B0604020202020204" pitchFamily="34" charset="0"/>
              <a:buChar char="•"/>
            </a:pPr>
            <a:r>
              <a:rPr lang="en-US" sz="2200">
                <a:latin typeface="Gill Sans MT" panose="020B0502020104020203" pitchFamily="34" charset="0"/>
              </a:rPr>
              <a:t>US citizens currently abroad should return immediately or prepare to remain abroad for indefinite period of time.</a:t>
            </a:r>
          </a:p>
          <a:p>
            <a:pPr marL="342900" indent="-342900" algn="l">
              <a:buFont typeface="Arial" panose="020B0604020202020204" pitchFamily="34" charset="0"/>
              <a:buChar char="•"/>
            </a:pPr>
            <a:r>
              <a:rPr lang="en-US" sz="2200">
                <a:latin typeface="Gill Sans MT" panose="020B0502020104020203" pitchFamily="34" charset="0"/>
              </a:rPr>
              <a:t>May impact transient boaters who have taken their vessels out of US Territory.</a:t>
            </a:r>
          </a:p>
        </p:txBody>
      </p:sp>
      <p:pic>
        <p:nvPicPr>
          <p:cNvPr id="4" name="Picture 3"/>
          <p:cNvPicPr>
            <a:picLocks noChangeAspect="1"/>
          </p:cNvPicPr>
          <p:nvPr/>
        </p:nvPicPr>
        <p:blipFill>
          <a:blip r:embed="rId2"/>
          <a:srcRect/>
          <a:stretch>
            <a:fillRect/>
          </a:stretch>
        </p:blipFill>
        <p:spPr>
          <a:xfrm>
            <a:off x="5817806" y="4098831"/>
            <a:ext cx="2143125" cy="2143125"/>
          </a:xfrm>
          <a:prstGeom prst="rect">
            <a:avLst/>
          </a:prstGeom>
        </p:spPr>
      </p:pic>
    </p:spTree>
    <p:extLst>
      <p:ext uri="{BB962C8B-B14F-4D97-AF65-F5344CB8AC3E}">
        <p14:creationId xmlns:p14="http://schemas.microsoft.com/office/powerpoint/2010/main" val="22179753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7B0001-FC1D-4657-B322-674E409EB49D}"/>
              </a:ext>
            </a:extLst>
          </p:cNvPr>
          <p:cNvSpPr>
            <a:spLocks noGrp="1"/>
          </p:cNvSpPr>
          <p:nvPr>
            <p:ph type="title"/>
          </p:nvPr>
        </p:nvSpPr>
        <p:spPr/>
        <p:txBody>
          <a:bodyPr/>
          <a:lstStyle/>
          <a:p>
            <a:pPr algn="ctr"/>
            <a:r>
              <a:rPr lang="en-US" b="1">
                <a:latin typeface="Gill Sans MT" panose="020B0502020104020203" pitchFamily="34" charset="0"/>
              </a:rPr>
              <a:t>Continue Preparing and Adapting</a:t>
            </a:r>
          </a:p>
        </p:txBody>
      </p:sp>
      <p:sp>
        <p:nvSpPr>
          <p:cNvPr id="3" name="Content Placeholder 2">
            <a:extLst>
              <a:ext uri="{FF2B5EF4-FFF2-40B4-BE49-F238E27FC236}">
                <a16:creationId xmlns:a16="http://schemas.microsoft.com/office/drawing/2014/main" xmlns="" id="{06B8729D-1D18-4E58-8088-C5ED8B9CC407}"/>
              </a:ext>
            </a:extLst>
          </p:cNvPr>
          <p:cNvSpPr>
            <a:spLocks noGrp="1"/>
          </p:cNvSpPr>
          <p:nvPr>
            <p:ph idx="1"/>
          </p:nvPr>
        </p:nvSpPr>
        <p:spPr>
          <a:xfrm>
            <a:off x="962078" y="1605204"/>
            <a:ext cx="10267844" cy="4351338"/>
          </a:xfrm>
        </p:spPr>
        <p:txBody>
          <a:bodyPr>
            <a:normAutofit fontScale="85000" lnSpcReduction="10000"/>
          </a:bodyPr>
          <a:lstStyle/>
          <a:p>
            <a:r>
              <a:rPr lang="en-US" sz="3100">
                <a:latin typeface="Gill Sans MT" panose="020B0502020104020203" pitchFamily="34" charset="0"/>
              </a:rPr>
              <a:t>This week is crucial – time is running out for certain actions.</a:t>
            </a:r>
          </a:p>
          <a:p>
            <a:r>
              <a:rPr lang="en-US" sz="3100">
                <a:latin typeface="Gill Sans MT" panose="020B0502020104020203" pitchFamily="34" charset="0"/>
              </a:rPr>
              <a:t>Is your Remote/VPN ready?</a:t>
            </a:r>
          </a:p>
          <a:p>
            <a:r>
              <a:rPr lang="en-US" sz="3100">
                <a:latin typeface="Gill Sans MT" panose="020B0502020104020203" pitchFamily="34" charset="0"/>
              </a:rPr>
              <a:t>Ensure Business Continuity – and shift to preparing for shutdowns and limited operation for uncertain periods.</a:t>
            </a:r>
          </a:p>
          <a:p>
            <a:r>
              <a:rPr lang="en-US" sz="3100">
                <a:latin typeface="Gill Sans MT" panose="020B0502020104020203" pitchFamily="34" charset="0"/>
              </a:rPr>
              <a:t>Daily monitor developments and quickly weigh risks and make decisions.</a:t>
            </a:r>
          </a:p>
          <a:p>
            <a:r>
              <a:rPr lang="en-US" sz="3100">
                <a:latin typeface="Gill Sans MT" panose="020B0502020104020203" pitchFamily="34" charset="0"/>
              </a:rPr>
              <a:t>Accept the lack of legal precedent and the need to weigh risk and make your best possible decision – process-driven  and not prescriptive decision making.</a:t>
            </a:r>
          </a:p>
          <a:p>
            <a:r>
              <a:rPr lang="en-US" sz="3100">
                <a:latin typeface="Gill Sans MT" panose="020B0502020104020203" pitchFamily="34" charset="0"/>
              </a:rPr>
              <a:t>Consider rapidly developing legislative developments.</a:t>
            </a:r>
          </a:p>
          <a:p>
            <a:r>
              <a:rPr lang="en-US" sz="3100">
                <a:latin typeface="Gill Sans MT" panose="020B0502020104020203" pitchFamily="34" charset="0"/>
              </a:rPr>
              <a:t>Be aware of family issues and stress – anxiety – elder care concerns – school kids home – financial future. </a:t>
            </a:r>
          </a:p>
          <a:p>
            <a:endParaRPr lang="en-US"/>
          </a:p>
        </p:txBody>
      </p:sp>
    </p:spTree>
    <p:extLst>
      <p:ext uri="{BB962C8B-B14F-4D97-AF65-F5344CB8AC3E}">
        <p14:creationId xmlns:p14="http://schemas.microsoft.com/office/powerpoint/2010/main" val="27383002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C37A6B09-96F0-4A65-A743-A1A4999A814D}"/>
              </a:ext>
            </a:extLst>
          </p:cNvPr>
          <p:cNvPicPr>
            <a:picLocks noGrp="1"/>
          </p:cNvPicPr>
          <p:nvPr>
            <p:ph idx="1"/>
          </p:nvPr>
        </p:nvPicPr>
        <p:blipFill>
          <a:blip r:embed="rId2"/>
          <a:srcRect/>
          <a:stretch>
            <a:fillRect/>
          </a:stretch>
        </p:blipFill>
        <p:spPr>
          <a:xfrm>
            <a:off x="20" y="10"/>
            <a:ext cx="12191980" cy="6857990"/>
          </a:xfrm>
          <a:prstGeom prst="rect">
            <a:avLst/>
          </a:prstGeom>
        </p:spPr>
      </p:pic>
    </p:spTree>
    <p:extLst>
      <p:ext uri="{BB962C8B-B14F-4D97-AF65-F5344CB8AC3E}">
        <p14:creationId xmlns:p14="http://schemas.microsoft.com/office/powerpoint/2010/main" val="348647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364C828F-8AC5-4B36-AD0A-91195A9AE853}"/>
              </a:ext>
            </a:extLst>
          </p:cNvPr>
          <p:cNvPicPr>
            <a:picLocks noGrp="1"/>
          </p:cNvPicPr>
          <p:nvPr>
            <p:ph idx="1"/>
          </p:nvPr>
        </p:nvPicPr>
        <p:blipFill>
          <a:blip r:embed="rId2"/>
          <a:srcRect t="4334" r="-1" b="-1"/>
          <a:stretch>
            <a:fillRect/>
          </a:stretch>
        </p:blipFill>
        <p:spPr>
          <a:xfrm>
            <a:off x="321733" y="321733"/>
            <a:ext cx="11548534" cy="6214534"/>
          </a:xfrm>
          <a:prstGeom prst="rect">
            <a:avLst/>
          </a:prstGeom>
        </p:spPr>
      </p:pic>
    </p:spTree>
    <p:extLst>
      <p:ext uri="{BB962C8B-B14F-4D97-AF65-F5344CB8AC3E}">
        <p14:creationId xmlns:p14="http://schemas.microsoft.com/office/powerpoint/2010/main" val="24381068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PAuthorName xmlns="ee8cbea3-8eef-45c8-9460-e4c4829d6044">Shanks, Taycae</FPAuthorNam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EDF886AC6253E488907296204307758" ma:contentTypeVersion="1" ma:contentTypeDescription="Create a new document." ma:contentTypeScope="" ma:versionID="75cfb643e672c8cca4a9c72fbb68e608">
  <xsd:schema xmlns:xsd="http://www.w3.org/2001/XMLSchema" xmlns:xs="http://www.w3.org/2001/XMLSchema" xmlns:p="http://schemas.microsoft.com/office/2006/metadata/properties" xmlns:ns2="ee8cbea3-8eef-45c8-9460-e4c4829d6044" targetNamespace="http://schemas.microsoft.com/office/2006/metadata/properties" ma:root="true" ma:fieldsID="45077d60ea9d09fc21d1c6c637f9120a" ns2:_="">
    <xsd:import namespace="ee8cbea3-8eef-45c8-9460-e4c4829d6044"/>
    <xsd:element name="properties">
      <xsd:complexType>
        <xsd:sequence>
          <xsd:element name="documentManagement">
            <xsd:complexType>
              <xsd:all>
                <xsd:element ref="ns2:FPAuthorName"/>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e8cbea3-8eef-45c8-9460-e4c4829d6044" elementFormDefault="qualified">
    <xsd:import namespace="http://schemas.microsoft.com/office/2006/documentManagement/types"/>
    <xsd:import namespace="http://schemas.microsoft.com/office/infopath/2007/PartnerControls"/>
    <xsd:element name="FPAuthorName" ma:index="8" ma:displayName="FPAuthorName" ma:description="This site column will capture the name of the document owner" ma:internalName="FPAuthor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931A2E3-BB58-4E18-9722-01106740976A}">
  <ds:schemaRefs>
    <ds:schemaRef ds:uri="http://schemas.microsoft.com/office/2006/metadata/properties"/>
    <ds:schemaRef ds:uri="ee8cbea3-8eef-45c8-9460-e4c4829d604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2.xml><?xml version="1.0" encoding="utf-8"?>
<ds:datastoreItem xmlns:ds="http://schemas.openxmlformats.org/officeDocument/2006/customXml" ds:itemID="{519E2136-4318-47BF-BC98-DA3D895076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e8cbea3-8eef-45c8-9460-e4c4829d60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DCC3E78-2632-4CDA-9F95-5D0D7578A1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72</TotalTime>
  <Words>2642</Words>
  <Application>Microsoft Office PowerPoint</Application>
  <PresentationFormat>Widescreen</PresentationFormat>
  <Paragraphs>254</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Courier New</vt:lpstr>
      <vt:lpstr>Gill Sans MT</vt:lpstr>
      <vt:lpstr>Helvetica</vt:lpstr>
      <vt:lpstr>1_Office Theme</vt:lpstr>
      <vt:lpstr>THE CORONAVIRUS AND YOUR WORKPLACE</vt:lpstr>
      <vt:lpstr>BACKGROUND</vt:lpstr>
      <vt:lpstr>BACKGROUND</vt:lpstr>
      <vt:lpstr>Where We Are Now</vt:lpstr>
      <vt:lpstr>Considerations for employers</vt:lpstr>
      <vt:lpstr>US Department of State Travel Warnings</vt:lpstr>
      <vt:lpstr>Continue Preparing and Adapting</vt:lpstr>
      <vt:lpstr>PowerPoint Presentation</vt:lpstr>
      <vt:lpstr>PowerPoint Presentation</vt:lpstr>
      <vt:lpstr>PowerPoint Presentation</vt:lpstr>
      <vt:lpstr>PowerPoint Presentation</vt:lpstr>
      <vt:lpstr>PowerPoint Presentation</vt:lpstr>
      <vt:lpstr>Considerations for employers</vt:lpstr>
      <vt:lpstr>New CDC Guidance on  Returning to Work </vt:lpstr>
      <vt:lpstr>List Your Issues</vt:lpstr>
      <vt:lpstr>Masking the problem?</vt:lpstr>
      <vt:lpstr>Masking the problem?</vt:lpstr>
      <vt:lpstr>Can an employee simply refuse to work?</vt:lpstr>
      <vt:lpstr>HAZARD COMMUNICATION REQUIREMENTS</vt:lpstr>
      <vt:lpstr>PowerPoint Presentation</vt:lpstr>
      <vt:lpstr>BLOOD BORNE PATHOGENS</vt:lpstr>
      <vt:lpstr>Practical takeaways</vt:lpstr>
      <vt:lpstr>Practical Steps to Protect Employees and Limit Spread</vt:lpstr>
      <vt:lpstr>FAMILIES FIRST CORONAVIRUS RESPONSE ACT  OVERVIEW</vt:lpstr>
      <vt:lpstr> EMERGENCY PAID  SICK LEAVE</vt:lpstr>
      <vt:lpstr>EMERGENCY PAID SICK LEAVE</vt:lpstr>
      <vt:lpstr>EMERGENCY PAID SICK LEAVE Qualifying Reasons</vt:lpstr>
      <vt:lpstr>EMERGENCY PAID SICK LEAVE</vt:lpstr>
      <vt:lpstr>EMERGENCY PAID SICK LEAVE</vt:lpstr>
      <vt:lpstr> EMERGENCY FAMILY AND MEDICAL LEAVE</vt:lpstr>
      <vt:lpstr>EMERGENCY FAMILY AND MEDICAL LEAVE ACT</vt:lpstr>
      <vt:lpstr>EMERGENCY FAMILY AND MEDICAL LEAVE ACT Qualifying Reasons</vt:lpstr>
      <vt:lpstr>EMERGENCY FAMILY AND MEDICAL LEAVE ACT How Does it Work</vt:lpstr>
      <vt:lpstr>A FEW THINGS TO KEEP IN MIND</vt:lpstr>
      <vt:lpstr>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CORONAVIRUS AND YOUR WORKPLACE</dc:title>
  <dc:creator>Smith, Robert</dc:creator>
  <cp:lastModifiedBy>Smith, Robert</cp:lastModifiedBy>
  <cp:revision>5</cp:revision>
  <cp:lastPrinted>2020-03-23T09:02:13Z</cp:lastPrinted>
  <dcterms:created xsi:type="dcterms:W3CDTF">2020-03-23T09:02:13Z</dcterms:created>
  <dcterms:modified xsi:type="dcterms:W3CDTF">2020-03-23T16:58:43Z</dcterms:modified>
</cp:coreProperties>
</file>